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3"/>
    <p:sldId id="257" r:id="rId4"/>
    <p:sldId id="258" r:id="rId5"/>
    <p:sldId id="293" r:id="rId6"/>
    <p:sldId id="269" r:id="rId7"/>
    <p:sldId id="284" r:id="rId8"/>
    <p:sldId id="264" r:id="rId9"/>
    <p:sldId id="270" r:id="rId10"/>
    <p:sldId id="268" r:id="rId11"/>
    <p:sldId id="260" r:id="rId12"/>
    <p:sldId id="261" r:id="rId13"/>
    <p:sldId id="265" r:id="rId14"/>
    <p:sldId id="294" r:id="rId15"/>
    <p:sldId id="280" r:id="rId16"/>
    <p:sldId id="283" r:id="rId17"/>
    <p:sldId id="285" r:id="rId18"/>
    <p:sldId id="292" r:id="rId19"/>
    <p:sldId id="286" r:id="rId20"/>
    <p:sldId id="262" r:id="rId21"/>
    <p:sldId id="287" r:id="rId22"/>
    <p:sldId id="295" r:id="rId23"/>
    <p:sldId id="288" r:id="rId24"/>
    <p:sldId id="289" r:id="rId25"/>
    <p:sldId id="290" r:id="rId26"/>
    <p:sldId id="291"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0A06"/>
    <a:srgbClr val="A2C07D"/>
    <a:srgbClr val="FFF2CC"/>
    <a:srgbClr val="D9EAD3"/>
    <a:srgbClr val="E6B8AF"/>
    <a:srgbClr val="C9DAF8"/>
    <a:srgbClr val="8CD6DA"/>
    <a:srgbClr val="9BC5CB"/>
    <a:srgbClr val="93B6D3"/>
    <a:srgbClr val="A4C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p:cViewPr varScale="1">
        <p:scale>
          <a:sx n="86" d="100"/>
          <a:sy n="86" d="100"/>
        </p:scale>
        <p:origin x="312" y="67"/>
      </p:cViewPr>
      <p:guideLst>
        <p:guide pos="3839"/>
        <p:guide orient="horz" pos="2160"/>
      </p:guideLst>
    </p:cSldViewPr>
  </p:slideViewPr>
  <p:notesTextViewPr>
    <p:cViewPr>
      <p:scale>
        <a:sx n="1" d="1"/>
        <a:sy n="1" d="1"/>
      </p:scale>
      <p:origin x="0" y="0"/>
    </p:cViewPr>
  </p:notesTextViewPr>
  <p:sorterViewPr>
    <p:cViewPr>
      <p:scale>
        <a:sx n="100" d="100"/>
        <a:sy n="100" d="100"/>
      </p:scale>
      <p:origin x="0" y="-1814"/>
    </p:cViewPr>
  </p:sorter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7502EA5-FEAE-4161-9EA4-F76ACF0BCD91}" type="doc">
      <dgm:prSet loTypeId="urn:microsoft.com/office/officeart/2005/8/layout/vList3" loCatId="picture" qsTypeId="urn:microsoft.com/office/officeart/2005/8/quickstyle/simple1" qsCatId="simple" csTypeId="urn:microsoft.com/office/officeart/2005/8/colors/accent1_2" csCatId="accent1" phldr="1"/>
      <dgm:spPr/>
    </dgm:pt>
    <dgm:pt modelId="{F6ABA691-4C68-4642-A8E5-0458D732EB50}">
      <dgm:prSet phldrT="[Text]"/>
      <dgm:sp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dgm:spPr>
      <dgm:t>
        <a:bodyPr/>
        <a:lstStyle/>
        <a:p>
          <a:r>
            <a:rPr lang="en-US" dirty="0">
              <a:solidFill>
                <a:schemeClr val="bg1"/>
              </a:solidFill>
            </a:rPr>
            <a:t>There is dire need for this product</a:t>
          </a:r>
        </a:p>
        <a:p>
          <a:r>
            <a:rPr lang="en-US" dirty="0">
              <a:solidFill>
                <a:schemeClr val="bg1"/>
              </a:solidFill>
            </a:rPr>
            <a:t>There is a clear idea and concept of product</a:t>
          </a:r>
        </a:p>
      </dgm:t>
    </dgm:pt>
    <dgm:pt modelId="{7DF7EDC9-EAF6-42CE-914D-721B805D753F}" cxnId="{0EDDF551-8DCD-4AF1-91EF-C58E9CC0FE29}" type="parTrans">
      <dgm:prSet/>
      <dgm:spPr/>
      <dgm:t>
        <a:bodyPr/>
        <a:lstStyle/>
        <a:p>
          <a:endParaRPr lang="en-US"/>
        </a:p>
      </dgm:t>
    </dgm:pt>
    <dgm:pt modelId="{7AF7DDE8-0C92-4F19-B5F8-FC4783CB7142}" cxnId="{0EDDF551-8DCD-4AF1-91EF-C58E9CC0FE29}" type="sibTrans">
      <dgm:prSet/>
      <dgm:spPr/>
      <dgm:t>
        <a:bodyPr/>
        <a:lstStyle/>
        <a:p>
          <a:endParaRPr lang="en-US"/>
        </a:p>
      </dgm:t>
    </dgm:pt>
    <dgm:pt modelId="{02090ECF-018A-4746-AFED-1D5A43C3897F}">
      <dgm:prSet phldrT="[Text]"/>
      <dgm:sp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dgm:spPr>
      <dgm:t>
        <a:bodyPr/>
        <a:lstStyle/>
        <a:p>
          <a:r>
            <a:rPr lang="en-US" dirty="0">
              <a:solidFill>
                <a:schemeClr val="bg1"/>
              </a:solidFill>
            </a:rPr>
            <a:t>There are similar products in the market</a:t>
          </a:r>
        </a:p>
        <a:p>
          <a:r>
            <a:rPr lang="en-US" dirty="0">
              <a:solidFill>
                <a:schemeClr val="bg1"/>
              </a:solidFill>
            </a:rPr>
            <a:t>With appropriate management and also understanding the market can make us win</a:t>
          </a:r>
        </a:p>
      </dgm:t>
    </dgm:pt>
    <dgm:pt modelId="{B6C5AB8C-13D4-4604-BAE3-81708B588375}" cxnId="{9753317F-2CC1-453B-A0E6-B3D8BC2F1831}" type="parTrans">
      <dgm:prSet/>
      <dgm:spPr/>
      <dgm:t>
        <a:bodyPr/>
        <a:lstStyle/>
        <a:p>
          <a:endParaRPr lang="en-US"/>
        </a:p>
      </dgm:t>
    </dgm:pt>
    <dgm:pt modelId="{1035C182-095C-49B5-8B22-FD80B360F7A4}" cxnId="{9753317F-2CC1-453B-A0E6-B3D8BC2F1831}" type="sibTrans">
      <dgm:prSet/>
      <dgm:spPr/>
      <dgm:t>
        <a:bodyPr/>
        <a:lstStyle/>
        <a:p>
          <a:endParaRPr lang="en-US"/>
        </a:p>
      </dgm:t>
    </dgm:pt>
    <dgm:pt modelId="{51A49F18-71E5-4610-9857-2B50BFDAFF36}">
      <dgm:prSet phldrT="[Text]"/>
      <dgm:sp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dgm:spPr>
      <dgm:t>
        <a:bodyPr/>
        <a:lstStyle/>
        <a:p>
          <a:r>
            <a:rPr lang="en-US" dirty="0">
              <a:solidFill>
                <a:schemeClr val="bg1"/>
              </a:solidFill>
            </a:rPr>
            <a:t>This is a zero budget product so far and in future UI improvements and backend storage may take some cost</a:t>
          </a:r>
        </a:p>
        <a:p>
          <a:r>
            <a:rPr lang="en-US" dirty="0">
              <a:solidFill>
                <a:schemeClr val="bg1"/>
              </a:solidFill>
            </a:rPr>
            <a:t>Launching this product may improve our standards and it is approvable</a:t>
          </a:r>
        </a:p>
      </dgm:t>
    </dgm:pt>
    <dgm:pt modelId="{039E14A5-A143-45EE-A3EA-76103CF9D121}" cxnId="{BD2E4E11-1CB6-4E74-8900-CA3473E631B0}" type="parTrans">
      <dgm:prSet/>
      <dgm:spPr/>
      <dgm:t>
        <a:bodyPr/>
        <a:lstStyle/>
        <a:p>
          <a:endParaRPr lang="en-US"/>
        </a:p>
      </dgm:t>
    </dgm:pt>
    <dgm:pt modelId="{9E9A2F9E-19E0-46E5-839A-AAAE5A1099F3}" cxnId="{BD2E4E11-1CB6-4E74-8900-CA3473E631B0}" type="sibTrans">
      <dgm:prSet/>
      <dgm:spPr/>
      <dgm:t>
        <a:bodyPr/>
        <a:lstStyle/>
        <a:p>
          <a:endParaRPr lang="en-US"/>
        </a:p>
      </dgm:t>
    </dgm:pt>
    <dgm:pt modelId="{7FAF3D11-2154-40B1-9A33-FFC51853F124}" type="pres">
      <dgm:prSet presAssocID="{57502EA5-FEAE-4161-9EA4-F76ACF0BCD91}" presName="linearFlow" presStyleCnt="0">
        <dgm:presLayoutVars>
          <dgm:dir/>
          <dgm:resizeHandles val="exact"/>
        </dgm:presLayoutVars>
      </dgm:prSet>
      <dgm:spPr/>
    </dgm:pt>
    <dgm:pt modelId="{2EA5E2CA-CE34-447E-AFD0-BC0E7A5754AA}" type="pres">
      <dgm:prSet presAssocID="{F6ABA691-4C68-4642-A8E5-0458D732EB50}" presName="composite" presStyleCnt="0"/>
      <dgm:spPr/>
    </dgm:pt>
    <dgm:pt modelId="{DA6ACD60-35B3-4603-B25B-628180F85B07}" type="pres">
      <dgm:prSet presAssocID="{F6ABA691-4C68-4642-A8E5-0458D732EB50}" presName="imgShp" presStyleLbl="fgImgPlace1" presStyleIdx="0" presStyleCnt="3"/>
      <dgm:spPr>
        <a:blipFill rotWithShape="1">
          <a:blip xmlns:r="http://schemas.openxmlformats.org/officeDocument/2006/relationships" r:embed="rId1"/>
          <a:srcRect/>
          <a:stretch>
            <a:fillRect t="-14000" b="-14000"/>
          </a:stretch>
        </a:blipFill>
      </dgm:spPr>
    </dgm:pt>
    <dgm:pt modelId="{1AE11DC0-A701-4FAE-A106-4D65025838A4}" type="pres">
      <dgm:prSet presAssocID="{F6ABA691-4C68-4642-A8E5-0458D732EB50}" presName="txShp" presStyleLbl="node1" presStyleIdx="0" presStyleCnt="3">
        <dgm:presLayoutVars>
          <dgm:bulletEnabled val="1"/>
        </dgm:presLayoutVars>
      </dgm:prSet>
      <dgm:spPr/>
    </dgm:pt>
    <dgm:pt modelId="{8A9996EE-FD26-4976-A83E-BC3CADC5E805}" type="pres">
      <dgm:prSet presAssocID="{7AF7DDE8-0C92-4F19-B5F8-FC4783CB7142}" presName="spacing" presStyleCnt="0"/>
      <dgm:spPr/>
    </dgm:pt>
    <dgm:pt modelId="{58597683-34D6-402C-AA79-1D5DE9AA03C1}" type="pres">
      <dgm:prSet presAssocID="{02090ECF-018A-4746-AFED-1D5A43C3897F}" presName="composite" presStyleCnt="0"/>
      <dgm:spPr/>
    </dgm:pt>
    <dgm:pt modelId="{59F3E35B-2C45-4D74-9F59-3038EA13713A}" type="pres">
      <dgm:prSet presAssocID="{02090ECF-018A-4746-AFED-1D5A43C3897F}" presName="imgShp" presStyleLbl="fgImgPlace1" presStyleIdx="1" presStyleCnt="3"/>
      <dgm:spPr>
        <a:blipFill rotWithShape="1">
          <a:blip xmlns:r="http://schemas.openxmlformats.org/officeDocument/2006/relationships" r:embed="rId2"/>
          <a:srcRect/>
          <a:stretch>
            <a:fillRect l="-9000" r="-9000"/>
          </a:stretch>
        </a:blipFill>
      </dgm:spPr>
    </dgm:pt>
    <dgm:pt modelId="{DCD5FBAB-3609-4CBE-B9D9-8E7A5D4091B8}" type="pres">
      <dgm:prSet presAssocID="{02090ECF-018A-4746-AFED-1D5A43C3897F}" presName="txShp" presStyleLbl="node1" presStyleIdx="1" presStyleCnt="3">
        <dgm:presLayoutVars>
          <dgm:bulletEnabled val="1"/>
        </dgm:presLayoutVars>
      </dgm:prSet>
      <dgm:spPr/>
    </dgm:pt>
    <dgm:pt modelId="{C20F73A6-65A4-4D8C-911C-836F14F77380}" type="pres">
      <dgm:prSet presAssocID="{1035C182-095C-49B5-8B22-FD80B360F7A4}" presName="spacing" presStyleCnt="0"/>
      <dgm:spPr/>
    </dgm:pt>
    <dgm:pt modelId="{7DBD3179-CBBA-4BC1-A650-3E23F04F898C}" type="pres">
      <dgm:prSet presAssocID="{51A49F18-71E5-4610-9857-2B50BFDAFF36}" presName="composite" presStyleCnt="0"/>
      <dgm:spPr/>
    </dgm:pt>
    <dgm:pt modelId="{45E6E630-16A2-46D1-8818-F4FE06325B76}" type="pres">
      <dgm:prSet presAssocID="{51A49F18-71E5-4610-9857-2B50BFDAFF36}" presName="imgShp" presStyleLbl="fgImgPlace1" presStyleIdx="2" presStyleCnt="3"/>
      <dgm:spPr>
        <a:blipFill rotWithShape="1">
          <a:blip xmlns:r="http://schemas.openxmlformats.org/officeDocument/2006/relationships" r:embed="rId2"/>
          <a:srcRect/>
          <a:stretch>
            <a:fillRect l="-9000" r="-9000"/>
          </a:stretch>
        </a:blipFill>
      </dgm:spPr>
    </dgm:pt>
    <dgm:pt modelId="{6168A8D6-7CEF-440E-9E7C-C7FEF06A8F86}" type="pres">
      <dgm:prSet presAssocID="{51A49F18-71E5-4610-9857-2B50BFDAFF36}" presName="txShp" presStyleLbl="node1" presStyleIdx="2" presStyleCnt="3">
        <dgm:presLayoutVars>
          <dgm:bulletEnabled val="1"/>
        </dgm:presLayoutVars>
      </dgm:prSet>
      <dgm:spPr/>
    </dgm:pt>
  </dgm:ptLst>
  <dgm:cxnLst>
    <dgm:cxn modelId="{BD2E4E11-1CB6-4E74-8900-CA3473E631B0}" srcId="{57502EA5-FEAE-4161-9EA4-F76ACF0BCD91}" destId="{51A49F18-71E5-4610-9857-2B50BFDAFF36}" srcOrd="2" destOrd="0" parTransId="{039E14A5-A143-45EE-A3EA-76103CF9D121}" sibTransId="{9E9A2F9E-19E0-46E5-839A-AAAE5A1099F3}"/>
    <dgm:cxn modelId="{0D58EB3D-3656-4D48-9E80-13B8B08787AC}" type="presOf" srcId="{57502EA5-FEAE-4161-9EA4-F76ACF0BCD91}" destId="{7FAF3D11-2154-40B1-9A33-FFC51853F124}" srcOrd="0" destOrd="0" presId="urn:microsoft.com/office/officeart/2005/8/layout/vList3"/>
    <dgm:cxn modelId="{0EDDF551-8DCD-4AF1-91EF-C58E9CC0FE29}" srcId="{57502EA5-FEAE-4161-9EA4-F76ACF0BCD91}" destId="{F6ABA691-4C68-4642-A8E5-0458D732EB50}" srcOrd="0" destOrd="0" parTransId="{7DF7EDC9-EAF6-42CE-914D-721B805D753F}" sibTransId="{7AF7DDE8-0C92-4F19-B5F8-FC4783CB7142}"/>
    <dgm:cxn modelId="{FFF22A79-13CB-4257-8DFE-5E0CDBC6DFA0}" type="presOf" srcId="{02090ECF-018A-4746-AFED-1D5A43C3897F}" destId="{DCD5FBAB-3609-4CBE-B9D9-8E7A5D4091B8}" srcOrd="0" destOrd="0" presId="urn:microsoft.com/office/officeart/2005/8/layout/vList3"/>
    <dgm:cxn modelId="{9753317F-2CC1-453B-A0E6-B3D8BC2F1831}" srcId="{57502EA5-FEAE-4161-9EA4-F76ACF0BCD91}" destId="{02090ECF-018A-4746-AFED-1D5A43C3897F}" srcOrd="1" destOrd="0" parTransId="{B6C5AB8C-13D4-4604-BAE3-81708B588375}" sibTransId="{1035C182-095C-49B5-8B22-FD80B360F7A4}"/>
    <dgm:cxn modelId="{E7046CB1-B257-44A6-AC9E-AB2642C07E01}" type="presOf" srcId="{F6ABA691-4C68-4642-A8E5-0458D732EB50}" destId="{1AE11DC0-A701-4FAE-A106-4D65025838A4}" srcOrd="0" destOrd="0" presId="urn:microsoft.com/office/officeart/2005/8/layout/vList3"/>
    <dgm:cxn modelId="{242FD9F5-C7E5-42D3-A16F-E17DEE0C99F4}" type="presOf" srcId="{51A49F18-71E5-4610-9857-2B50BFDAFF36}" destId="{6168A8D6-7CEF-440E-9E7C-C7FEF06A8F86}" srcOrd="0" destOrd="0" presId="urn:microsoft.com/office/officeart/2005/8/layout/vList3"/>
    <dgm:cxn modelId="{A97F1C67-2D1F-49B6-A9C5-6334E0BEC971}" type="presParOf" srcId="{7FAF3D11-2154-40B1-9A33-FFC51853F124}" destId="{2EA5E2CA-CE34-447E-AFD0-BC0E7A5754AA}" srcOrd="0" destOrd="0" presId="urn:microsoft.com/office/officeart/2005/8/layout/vList3"/>
    <dgm:cxn modelId="{ABB37DDD-3537-45A4-BCEB-B35E084050C9}" type="presParOf" srcId="{2EA5E2CA-CE34-447E-AFD0-BC0E7A5754AA}" destId="{DA6ACD60-35B3-4603-B25B-628180F85B07}" srcOrd="0" destOrd="0" presId="urn:microsoft.com/office/officeart/2005/8/layout/vList3"/>
    <dgm:cxn modelId="{F0B54F82-1858-493B-BB0A-E7FD31415384}" type="presParOf" srcId="{2EA5E2CA-CE34-447E-AFD0-BC0E7A5754AA}" destId="{1AE11DC0-A701-4FAE-A106-4D65025838A4}" srcOrd="1" destOrd="0" presId="urn:microsoft.com/office/officeart/2005/8/layout/vList3"/>
    <dgm:cxn modelId="{B6BBE12A-61AC-4373-AF7E-B4F45C7F3671}" type="presParOf" srcId="{7FAF3D11-2154-40B1-9A33-FFC51853F124}" destId="{8A9996EE-FD26-4976-A83E-BC3CADC5E805}" srcOrd="1" destOrd="0" presId="urn:microsoft.com/office/officeart/2005/8/layout/vList3"/>
    <dgm:cxn modelId="{674729E4-25F8-46A5-8498-4D2E7AF46652}" type="presParOf" srcId="{7FAF3D11-2154-40B1-9A33-FFC51853F124}" destId="{58597683-34D6-402C-AA79-1D5DE9AA03C1}" srcOrd="2" destOrd="0" presId="urn:microsoft.com/office/officeart/2005/8/layout/vList3"/>
    <dgm:cxn modelId="{7018486E-533B-4FEB-8DE3-E4EB102477B7}" type="presParOf" srcId="{58597683-34D6-402C-AA79-1D5DE9AA03C1}" destId="{59F3E35B-2C45-4D74-9F59-3038EA13713A}" srcOrd="0" destOrd="0" presId="urn:microsoft.com/office/officeart/2005/8/layout/vList3"/>
    <dgm:cxn modelId="{4F869EA9-FFD9-4B95-9FAF-D4E08641865F}" type="presParOf" srcId="{58597683-34D6-402C-AA79-1D5DE9AA03C1}" destId="{DCD5FBAB-3609-4CBE-B9D9-8E7A5D4091B8}" srcOrd="1" destOrd="0" presId="urn:microsoft.com/office/officeart/2005/8/layout/vList3"/>
    <dgm:cxn modelId="{FF34431D-294C-4A30-A59C-9481EE81F3DB}" type="presParOf" srcId="{7FAF3D11-2154-40B1-9A33-FFC51853F124}" destId="{C20F73A6-65A4-4D8C-911C-836F14F77380}" srcOrd="3" destOrd="0" presId="urn:microsoft.com/office/officeart/2005/8/layout/vList3"/>
    <dgm:cxn modelId="{DD04F682-15F0-43FF-A7C4-75B79E1AE4BE}" type="presParOf" srcId="{7FAF3D11-2154-40B1-9A33-FFC51853F124}" destId="{7DBD3179-CBBA-4BC1-A650-3E23F04F898C}" srcOrd="4" destOrd="0" presId="urn:microsoft.com/office/officeart/2005/8/layout/vList3"/>
    <dgm:cxn modelId="{321F72DA-DC57-4CA1-8A54-11D3EDC44CC2}" type="presParOf" srcId="{7DBD3179-CBBA-4BC1-A650-3E23F04F898C}" destId="{45E6E630-16A2-46D1-8818-F4FE06325B76}" srcOrd="0" destOrd="0" presId="urn:microsoft.com/office/officeart/2005/8/layout/vList3"/>
    <dgm:cxn modelId="{EE39461E-E58E-42A3-B3A0-B4426A6C3486}" type="presParOf" srcId="{7DBD3179-CBBA-4BC1-A650-3E23F04F898C}" destId="{6168A8D6-7CEF-440E-9E7C-C7FEF06A8F86}" srcOrd="1"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11DC0-A701-4FAE-A106-4D65025838A4}">
      <dsp:nvSpPr>
        <dsp:cNvPr id="0" name=""/>
        <dsp:cNvSpPr/>
      </dsp:nvSpPr>
      <dsp:spPr>
        <a:xfrm rot="10800000">
          <a:off x="1909738" y="2428"/>
          <a:ext cx="6384798" cy="1206150"/>
        </a:xfrm>
        <a:prstGeom prst="homePlat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187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There is dire need for this product</a:t>
          </a:r>
        </a:p>
        <a:p>
          <a:pPr marL="0" lvl="0" indent="0" algn="ctr" defTabSz="711200">
            <a:lnSpc>
              <a:spcPct val="90000"/>
            </a:lnSpc>
            <a:spcBef>
              <a:spcPct val="0"/>
            </a:spcBef>
            <a:spcAft>
              <a:spcPct val="35000"/>
            </a:spcAft>
            <a:buNone/>
          </a:pPr>
          <a:r>
            <a:rPr lang="en-US" sz="1600" kern="1200" dirty="0">
              <a:solidFill>
                <a:schemeClr val="bg1"/>
              </a:solidFill>
            </a:rPr>
            <a:t>There is a clear idea and concept of product</a:t>
          </a:r>
        </a:p>
      </dsp:txBody>
      <dsp:txXfrm rot="10800000">
        <a:off x="2211275" y="2428"/>
        <a:ext cx="6083261" cy="1206150"/>
      </dsp:txXfrm>
    </dsp:sp>
    <dsp:sp modelId="{DA6ACD60-35B3-4603-B25B-628180F85B07}">
      <dsp:nvSpPr>
        <dsp:cNvPr id="0" name=""/>
        <dsp:cNvSpPr/>
      </dsp:nvSpPr>
      <dsp:spPr>
        <a:xfrm>
          <a:off x="1306663" y="2428"/>
          <a:ext cx="1206150" cy="1206150"/>
        </a:xfrm>
        <a:prstGeom prst="ellipse">
          <a:avLst/>
        </a:prstGeom>
        <a:blipFill rotWithShape="1">
          <a:blip xmlns:r="http://schemas.openxmlformats.org/officeDocument/2006/relationships" r:embed="rId1"/>
          <a:srcRect/>
          <a:stretch>
            <a:fillRect t="-14000" b="-1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D5FBAB-3609-4CBE-B9D9-8E7A5D4091B8}">
      <dsp:nvSpPr>
        <dsp:cNvPr id="0" name=""/>
        <dsp:cNvSpPr/>
      </dsp:nvSpPr>
      <dsp:spPr>
        <a:xfrm rot="10800000">
          <a:off x="1909738" y="1568624"/>
          <a:ext cx="6384798" cy="1206150"/>
        </a:xfrm>
        <a:prstGeom prst="homePlat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187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There are similar products in the market</a:t>
          </a:r>
        </a:p>
        <a:p>
          <a:pPr marL="0" lvl="0" indent="0" algn="ctr" defTabSz="711200">
            <a:lnSpc>
              <a:spcPct val="90000"/>
            </a:lnSpc>
            <a:spcBef>
              <a:spcPct val="0"/>
            </a:spcBef>
            <a:spcAft>
              <a:spcPct val="35000"/>
            </a:spcAft>
            <a:buNone/>
          </a:pPr>
          <a:r>
            <a:rPr lang="en-US" sz="1600" kern="1200" dirty="0">
              <a:solidFill>
                <a:schemeClr val="bg1"/>
              </a:solidFill>
            </a:rPr>
            <a:t>With appropriate management and also understanding the market can make us win</a:t>
          </a:r>
        </a:p>
      </dsp:txBody>
      <dsp:txXfrm rot="10800000">
        <a:off x="2211275" y="1568624"/>
        <a:ext cx="6083261" cy="1206150"/>
      </dsp:txXfrm>
    </dsp:sp>
    <dsp:sp modelId="{59F3E35B-2C45-4D74-9F59-3038EA13713A}">
      <dsp:nvSpPr>
        <dsp:cNvPr id="0" name=""/>
        <dsp:cNvSpPr/>
      </dsp:nvSpPr>
      <dsp:spPr>
        <a:xfrm>
          <a:off x="1306663" y="1568624"/>
          <a:ext cx="1206150" cy="1206150"/>
        </a:xfrm>
        <a:prstGeom prst="ellipse">
          <a:avLst/>
        </a:prstGeom>
        <a:blipFill rotWithShape="1">
          <a:blip xmlns:r="http://schemas.openxmlformats.org/officeDocument/2006/relationships" r:embed="rId2"/>
          <a:srcRect/>
          <a:stretch>
            <a:fillRect l="-9000" r="-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68A8D6-7CEF-440E-9E7C-C7FEF06A8F86}">
      <dsp:nvSpPr>
        <dsp:cNvPr id="0" name=""/>
        <dsp:cNvSpPr/>
      </dsp:nvSpPr>
      <dsp:spPr>
        <a:xfrm rot="10800000">
          <a:off x="1909738" y="3134820"/>
          <a:ext cx="6384798" cy="1206150"/>
        </a:xfrm>
        <a:prstGeom prst="homePlat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187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This is a zero budget product so far and in future UI improvements and backend storage may take some cost</a:t>
          </a:r>
        </a:p>
        <a:p>
          <a:pPr marL="0" lvl="0" indent="0" algn="ctr" defTabSz="711200">
            <a:lnSpc>
              <a:spcPct val="90000"/>
            </a:lnSpc>
            <a:spcBef>
              <a:spcPct val="0"/>
            </a:spcBef>
            <a:spcAft>
              <a:spcPct val="35000"/>
            </a:spcAft>
            <a:buNone/>
          </a:pPr>
          <a:r>
            <a:rPr lang="en-US" sz="1600" kern="1200" dirty="0">
              <a:solidFill>
                <a:schemeClr val="bg1"/>
              </a:solidFill>
            </a:rPr>
            <a:t>Launching this product may improve our standards and it is approvable</a:t>
          </a:r>
        </a:p>
      </dsp:txBody>
      <dsp:txXfrm rot="10800000">
        <a:off x="2211275" y="3134820"/>
        <a:ext cx="6083261" cy="1206150"/>
      </dsp:txXfrm>
    </dsp:sp>
    <dsp:sp modelId="{45E6E630-16A2-46D1-8818-F4FE06325B76}">
      <dsp:nvSpPr>
        <dsp:cNvPr id="0" name=""/>
        <dsp:cNvSpPr/>
      </dsp:nvSpPr>
      <dsp:spPr>
        <a:xfrm>
          <a:off x="1306663" y="3134820"/>
          <a:ext cx="1206150" cy="1206150"/>
        </a:xfrm>
        <a:prstGeom prst="ellipse">
          <a:avLst/>
        </a:prstGeom>
        <a:blipFill rotWithShape="1">
          <a:blip xmlns:r="http://schemas.openxmlformats.org/officeDocument/2006/relationships" r:embed="rId2"/>
          <a:srcRect/>
          <a:stretch>
            <a:fillRect l="-9000" r="-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82589-CB2F-4003-801D-095B67490E73}" type="datetimeFigureOut">
              <a:rPr lang="en-US"/>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A4844B-5D5D-4D8E-9E71-6B297DF4019B}"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D4DBF-746C-4C25-853D-8A1CBE8404F4}" type="datetimeFigureOut">
              <a:rPr lang="en-US"/>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0FDE7-FE71-46E3-9512-437B13AD5F46}"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11" name="Rectangle 10"/>
          <p:cNvSpPr/>
          <p:nvPr/>
        </p:nvSpPr>
        <p:spPr>
          <a:xfrm>
            <a:off x="5484812" y="0"/>
            <a:ext cx="6704012"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lang="en-US"/>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lang="en-US"/>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7" name="Date Placeholder 6"/>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9" name="Slide Number Placeholder 8"/>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3" name="Date Placeholder 2"/>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5" name="Slide Number Placeholder 4"/>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sz="1100"/>
            </a:lvl1pPr>
          </a:lstStyle>
          <a:p>
            <a:endParaRPr lang="en-US"/>
          </a:p>
        </p:txBody>
      </p:sp>
      <p:sp>
        <p:nvSpPr>
          <p:cNvPr id="2" name="Date Placeholder 1"/>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4" name="Slide Number Placeholder 3"/>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11" name="Rectangle 10"/>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13" name="Rectangle 12"/>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lang="en-US"/>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881DC1F7-A9E9-4D8B-8C97-C74523B2CF2A}" type="datetimeFigureOut">
              <a:rPr lang="en-US"/>
            </a:fld>
            <a:endParaRPr lang="en-US"/>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anose="020B0604020202020204"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anose="02040604050505020304"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anose="020B0604020202020204"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anose="020B0604020202020204"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anose="020B0604020202020204"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olab.research.google.com/drive/1RAiWivFbFT0Ouj85l8C7Nbx5PV8VsLkv"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Fake News Detection</a:t>
            </a:r>
            <a:endParaRPr lang="en-US" dirty="0"/>
          </a:p>
        </p:txBody>
      </p:sp>
      <p:sp>
        <p:nvSpPr>
          <p:cNvPr id="3" name="Text Placeholder 2"/>
          <p:cNvSpPr>
            <a:spLocks noGrp="1"/>
          </p:cNvSpPr>
          <p:nvPr>
            <p:ph type="body" sz="half" idx="2"/>
          </p:nvPr>
        </p:nvSpPr>
        <p:spPr/>
        <p:txBody>
          <a:bodyPr>
            <a:normAutofit/>
          </a:bodyPr>
          <a:lstStyle/>
          <a:p>
            <a:r>
              <a:rPr lang="en-US" dirty="0">
                <a:solidFill>
                  <a:srgbClr val="96B86B"/>
                </a:solidFill>
              </a:rPr>
              <a:t>Group-SC05</a:t>
            </a:r>
            <a:endParaRPr lang="en-US" dirty="0">
              <a:solidFill>
                <a:srgbClr val="96B86B"/>
              </a:solidFill>
            </a:endParaRPr>
          </a:p>
        </p:txBody>
      </p:sp>
      <p:pic>
        <p:nvPicPr>
          <p:cNvPr id="5" name="Picture 6"/>
          <p:cNvPicPr>
            <a:picLocks noGrp="1" noChangeAspect="1"/>
          </p:cNvPicPr>
          <p:nvPr>
            <p:ph type="pic" idx="1"/>
          </p:nvPr>
        </p:nvPicPr>
        <p:blipFill>
          <a:blip r:embed="rId1">
            <a:extLst>
              <a:ext uri="{28A0092B-C50C-407E-A947-70E740481C1C}">
                <a14:useLocalDpi xmlns:a14="http://schemas.microsoft.com/office/drawing/2010/main" val="0"/>
              </a:ext>
            </a:extLst>
          </a:blip>
          <a:stretch>
            <a:fillRect/>
          </a:stretch>
        </p:blipFill>
        <p:spPr>
          <a:xfrm>
            <a:off x="6242050" y="685800"/>
            <a:ext cx="519049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br>
            <a:r>
              <a:rPr lang="en-US" dirty="0"/>
              <a:t>Defining</a:t>
            </a:r>
            <a:r>
              <a:rPr lang="en-US" sz="4440" dirty="0"/>
              <a:t> </a:t>
            </a:r>
            <a:r>
              <a:rPr lang="en-US" dirty="0"/>
              <a:t>Insights</a:t>
            </a:r>
            <a:endParaRPr lang="en-US" dirty="0"/>
          </a:p>
        </p:txBody>
      </p:sp>
      <p:sp>
        <p:nvSpPr>
          <p:cNvPr id="3" name="Content Placeholder 2"/>
          <p:cNvSpPr>
            <a:spLocks noGrp="1"/>
          </p:cNvSpPr>
          <p:nvPr>
            <p:ph idx="1"/>
          </p:nvPr>
        </p:nvSpPr>
        <p:spPr/>
        <p:txBody>
          <a:bodyPr>
            <a:normAutofit/>
          </a:bodyPr>
          <a:lstStyle/>
          <a:p>
            <a:pPr marL="0" indent="0">
              <a:buNone/>
            </a:pPr>
            <a:r>
              <a:rPr lang="en-US" dirty="0"/>
              <a:t>Primary needs</a:t>
            </a:r>
            <a:endParaRPr lang="en-US" dirty="0"/>
          </a:p>
          <a:p>
            <a:r>
              <a:rPr lang="en-US" dirty="0"/>
              <a:t>Finding the spam websites</a:t>
            </a:r>
            <a:endParaRPr lang="en-US" dirty="0"/>
          </a:p>
          <a:p>
            <a:r>
              <a:rPr lang="en-US" dirty="0"/>
              <a:t>Misleading content</a:t>
            </a:r>
            <a:endParaRPr lang="en-US" dirty="0"/>
          </a:p>
          <a:p>
            <a:r>
              <a:rPr lang="en-US" dirty="0"/>
              <a:t>Fabricated content</a:t>
            </a:r>
            <a:endParaRPr lang="en-US" dirty="0"/>
          </a:p>
          <a:p>
            <a:r>
              <a:rPr lang="en-US" dirty="0"/>
              <a:t>False context</a:t>
            </a:r>
            <a:endParaRPr lang="en-US" dirty="0"/>
          </a:p>
          <a:p>
            <a:r>
              <a:rPr lang="en-US" dirty="0"/>
              <a:t>Imposter content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Defining Insights</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Seconary</a:t>
            </a:r>
            <a:r>
              <a:rPr lang="en-US" dirty="0"/>
              <a:t> needs</a:t>
            </a:r>
            <a:endParaRPr lang="en-US" dirty="0"/>
          </a:p>
          <a:p>
            <a:r>
              <a:rPr lang="en-US" dirty="0"/>
              <a:t>Helps users to spam filters on system.</a:t>
            </a:r>
            <a:endParaRPr lang="en-US" dirty="0"/>
          </a:p>
          <a:p>
            <a:r>
              <a:rPr lang="en-US" dirty="0"/>
              <a:t>Will be able to get information about clicks which they have clicked.</a:t>
            </a:r>
            <a:endParaRPr lang="en-US" dirty="0"/>
          </a:p>
          <a:p>
            <a:pPr marL="0" indent="0">
              <a:buNone/>
            </a:pPr>
            <a:r>
              <a:rPr lang="en-US" dirty="0">
                <a:sym typeface="+mn-ea"/>
              </a:rPr>
              <a:t>Latent needs</a:t>
            </a:r>
            <a:endParaRPr lang="en-US" dirty="0"/>
          </a:p>
          <a:p>
            <a:r>
              <a:rPr lang="en-US" dirty="0"/>
              <a:t>We need users to be smart enough to understand what is spam and what is not . Also we need them not to blindly believe what is sent over internet.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Research</a:t>
            </a:r>
            <a:endParaRPr lang="en-US" dirty="0"/>
          </a:p>
        </p:txBody>
      </p:sp>
      <p:sp>
        <p:nvSpPr>
          <p:cNvPr id="7" name="Content Placeholder 6"/>
          <p:cNvSpPr>
            <a:spLocks noGrp="1"/>
          </p:cNvSpPr>
          <p:nvPr>
            <p:ph idx="1"/>
          </p:nvPr>
        </p:nvSpPr>
        <p:spPr/>
        <p:txBody>
          <a:bodyPr>
            <a:noAutofit/>
          </a:bodyPr>
          <a:lstStyle/>
          <a:p>
            <a:r>
              <a:rPr lang="en-US" dirty="0">
                <a:cs typeface="Times New Roman" panose="02020603050405020304" pitchFamily="18" charset="0"/>
              </a:rPr>
              <a:t>Fake news has been defined and the target has been set, it is now needed to analyze what features can be used in order to classify fake news. Starting by looking at news content, it can be seen that it is made of four principal raw components: </a:t>
            </a:r>
            <a:endParaRPr lang="en-US" dirty="0">
              <a:cs typeface="Times New Roman" panose="02020603050405020304" pitchFamily="18" charset="0"/>
            </a:endParaRPr>
          </a:p>
          <a:p>
            <a:pPr lvl="1"/>
            <a:r>
              <a:rPr lang="en-US" sz="2400" dirty="0">
                <a:cs typeface="Times New Roman" panose="02020603050405020304" pitchFamily="18" charset="0"/>
              </a:rPr>
              <a:t> </a:t>
            </a:r>
            <a:r>
              <a:rPr lang="en-US" sz="2400" u="sng" dirty="0">
                <a:cs typeface="Times New Roman" panose="02020603050405020304" pitchFamily="18" charset="0"/>
              </a:rPr>
              <a:t>Source</a:t>
            </a:r>
            <a:r>
              <a:rPr lang="en-US" sz="2400" dirty="0">
                <a:cs typeface="Times New Roman" panose="02020603050405020304" pitchFamily="18" charset="0"/>
              </a:rPr>
              <a:t>: Where does the news come from, who wrote it, is this source reliable or not.</a:t>
            </a:r>
            <a:endParaRPr lang="en-US" sz="2400" dirty="0">
              <a:cs typeface="Times New Roman" panose="02020603050405020304" pitchFamily="18" charset="0"/>
            </a:endParaRPr>
          </a:p>
          <a:p>
            <a:pPr lvl="1"/>
            <a:r>
              <a:rPr lang="en-US" sz="2400" u="sng" dirty="0">
                <a:cs typeface="Times New Roman" panose="02020603050405020304" pitchFamily="18" charset="0"/>
              </a:rPr>
              <a:t>Headline</a:t>
            </a:r>
            <a:r>
              <a:rPr lang="en-US" sz="2400" dirty="0">
                <a:cs typeface="Times New Roman" panose="02020603050405020304" pitchFamily="18" charset="0"/>
              </a:rPr>
              <a:t>: Short summary of the news content that try to attract the reader. </a:t>
            </a:r>
            <a:endParaRPr lang="en-US" sz="2400" dirty="0">
              <a:cs typeface="Times New Roman" panose="02020603050405020304" pitchFamily="18" charset="0"/>
            </a:endParaRPr>
          </a:p>
          <a:p>
            <a:pPr lvl="1"/>
            <a:r>
              <a:rPr lang="en-US" sz="2400" u="sng" dirty="0">
                <a:cs typeface="Times New Roman" panose="02020603050405020304" pitchFamily="18" charset="0"/>
              </a:rPr>
              <a:t>Body Text</a:t>
            </a:r>
            <a:r>
              <a:rPr lang="en-US" sz="2400" dirty="0">
                <a:cs typeface="Times New Roman" panose="02020603050405020304" pitchFamily="18" charset="0"/>
              </a:rPr>
              <a:t>: The actual text content of the news.</a:t>
            </a:r>
            <a:endParaRPr lang="en-US" sz="2400"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Research</a:t>
            </a:r>
            <a:endParaRPr lang="en-US" dirty="0"/>
          </a:p>
        </p:txBody>
      </p:sp>
      <p:sp>
        <p:nvSpPr>
          <p:cNvPr id="7" name="Content Placeholder 6"/>
          <p:cNvSpPr>
            <a:spLocks noGrp="1"/>
          </p:cNvSpPr>
          <p:nvPr>
            <p:ph idx="1"/>
          </p:nvPr>
        </p:nvSpPr>
        <p:spPr/>
        <p:txBody>
          <a:bodyPr>
            <a:noAutofit/>
          </a:bodyPr>
          <a:lstStyle/>
          <a:p>
            <a:pPr lvl="1"/>
            <a:r>
              <a:rPr lang="en-US" sz="2400" u="sng" dirty="0">
                <a:cs typeface="Times New Roman" panose="02020603050405020304" pitchFamily="18" charset="0"/>
              </a:rPr>
              <a:t>Image/Video</a:t>
            </a:r>
            <a:r>
              <a:rPr lang="en-US" sz="2400" dirty="0">
                <a:cs typeface="Times New Roman" panose="02020603050405020304" pitchFamily="18" charset="0"/>
              </a:rPr>
              <a:t>: Usually, textual information is in agreement with visual information such as images, videos or audio.</a:t>
            </a:r>
            <a:endParaRPr lang="en-US" sz="2400" dirty="0">
              <a:cs typeface="Times New Roman" panose="02020603050405020304" pitchFamily="18" charset="0"/>
            </a:endParaRPr>
          </a:p>
          <a:p>
            <a:r>
              <a:rPr lang="en-US" sz="2400" dirty="0">
                <a:cs typeface="Times New Roman" panose="02020603050405020304" pitchFamily="18" charset="0"/>
              </a:rPr>
              <a:t>Features will be extracted from these four basic components, with the mains features being linguistic-based and visual-based. As explained before, fake news is used to influence the consumer, and in order to do that, they often use a specific language in order to attract the readers. </a:t>
            </a:r>
            <a:endParaRPr lang="en-US" dirty="0">
              <a:cs typeface="Times New Roman" panose="02020603050405020304" pitchFamily="18" charset="0"/>
            </a:endParaRPr>
          </a:p>
          <a:p>
            <a:r>
              <a:rPr lang="en-US" dirty="0">
                <a:cs typeface="Times New Roman" panose="02020603050405020304" pitchFamily="18" charset="0"/>
              </a:rPr>
              <a:t>On the other hand, non-fake news will mostly stick to a different language register, being more formal. This is linguistic-based features, to which can be added lexical features such as the total number of words, frequency of large words or unique words.</a:t>
            </a:r>
            <a:endParaRPr lang="en-US" dirty="0">
              <a:cs typeface="Times New Roman" panose="02020603050405020304" pitchFamily="18" charset="0"/>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USER PERSONA</a:t>
            </a:r>
            <a:endParaRPr lang="en-US"/>
          </a:p>
        </p:txBody>
      </p:sp>
      <p:sp>
        <p:nvSpPr>
          <p:cNvPr id="8" name="Text Placeholder 7"/>
          <p:cNvSpPr>
            <a:spLocks noGrp="1"/>
          </p:cNvSpPr>
          <p:nvPr>
            <p:ph type="body" sz="half" idx="2"/>
          </p:nvPr>
        </p:nvSpPr>
        <p:spPr/>
        <p:txBody>
          <a:bodyPr/>
          <a:lstStyle/>
          <a:p>
            <a:r>
              <a:rPr lang="en-US"/>
              <a:t>Three different personas are created based on the level of news literacy skills.</a:t>
            </a:r>
            <a:endParaRPr lang="en-US"/>
          </a:p>
        </p:txBody>
      </p:sp>
      <p:pic>
        <p:nvPicPr>
          <p:cNvPr id="10" name="Picture Placeholder 9" descr="persona -1"/>
          <p:cNvPicPr>
            <a:picLocks noGrp="1" noChangeAspect="1"/>
          </p:cNvPicPr>
          <p:nvPr>
            <p:ph type="pic" idx="1"/>
          </p:nvPr>
        </p:nvPicPr>
        <p:blipFill>
          <a:blip r:embed="rId1"/>
          <a:stretch>
            <a:fillRect/>
          </a:stretch>
        </p:blipFill>
        <p:spPr>
          <a:xfrm>
            <a:off x="6094730" y="1308735"/>
            <a:ext cx="5486400" cy="4239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USER PERSONA</a:t>
            </a:r>
            <a:endParaRPr lang="en-US"/>
          </a:p>
        </p:txBody>
      </p:sp>
      <p:pic>
        <p:nvPicPr>
          <p:cNvPr id="8" name="Content Placeholder 7" descr="persona -2"/>
          <p:cNvPicPr>
            <a:picLocks noGrp="1" noChangeAspect="1"/>
          </p:cNvPicPr>
          <p:nvPr>
            <p:ph sz="half" idx="1"/>
          </p:nvPr>
        </p:nvPicPr>
        <p:blipFill>
          <a:blip r:embed="rId1"/>
          <a:stretch>
            <a:fillRect/>
          </a:stretch>
        </p:blipFill>
        <p:spPr>
          <a:xfrm>
            <a:off x="1294130" y="2204720"/>
            <a:ext cx="4647565" cy="3590925"/>
          </a:xfrm>
          <a:prstGeom prst="rect">
            <a:avLst/>
          </a:prstGeom>
        </p:spPr>
      </p:pic>
      <p:pic>
        <p:nvPicPr>
          <p:cNvPr id="9" name="Content Placeholder 8" descr="persona-3"/>
          <p:cNvPicPr>
            <a:picLocks noGrp="1" noChangeAspect="1"/>
          </p:cNvPicPr>
          <p:nvPr>
            <p:ph sz="half" idx="2"/>
          </p:nvPr>
        </p:nvPicPr>
        <p:blipFill>
          <a:blip r:embed="rId2"/>
          <a:stretch>
            <a:fillRect/>
          </a:stretch>
        </p:blipFill>
        <p:spPr>
          <a:xfrm>
            <a:off x="6246495" y="2204085"/>
            <a:ext cx="4648835" cy="359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Experience Cycle</a:t>
            </a:r>
            <a:endParaRPr lang="en-US" dirty="0"/>
          </a:p>
        </p:txBody>
      </p:sp>
      <p:sp>
        <p:nvSpPr>
          <p:cNvPr id="3" name="Content Placeholder 2"/>
          <p:cNvSpPr>
            <a:spLocks noGrp="1"/>
          </p:cNvSpPr>
          <p:nvPr>
            <p:ph idx="1"/>
          </p:nvPr>
        </p:nvSpPr>
        <p:spPr/>
        <p:txBody>
          <a:bodyPr>
            <a:normAutofit/>
          </a:bodyPr>
          <a:lstStyle/>
          <a:p>
            <a:r>
              <a:rPr lang="en-US" b="0" dirty="0">
                <a:solidFill>
                  <a:schemeClr val="tx2"/>
                </a:solidFill>
              </a:rPr>
              <a:t>We conducted a survey among people who use social media widely( Students).</a:t>
            </a:r>
            <a:endParaRPr lang="en-US" b="0" dirty="0">
              <a:solidFill>
                <a:schemeClr val="tx2"/>
              </a:solidFill>
            </a:endParaRPr>
          </a:p>
          <a:p>
            <a:r>
              <a:rPr lang="en-US" dirty="0">
                <a:solidFill>
                  <a:schemeClr val="tx2"/>
                </a:solidFill>
              </a:rPr>
              <a:t>Pain points</a:t>
            </a:r>
            <a:endParaRPr lang="en-US" dirty="0">
              <a:solidFill>
                <a:schemeClr val="tx2"/>
              </a:solidFill>
            </a:endParaRPr>
          </a:p>
          <a:p>
            <a:pPr lvl="1">
              <a:buFont typeface="Wingdings" panose="05000000000000000000" pitchFamily="2" charset="2"/>
              <a:buChar char="q"/>
            </a:pPr>
            <a:r>
              <a:rPr lang="en-US" sz="2400" dirty="0">
                <a:solidFill>
                  <a:schemeClr val="tx2"/>
                </a:solidFill>
              </a:rPr>
              <a:t>Misinformation can lead to something which is really dangerous sometimes.</a:t>
            </a:r>
            <a:endParaRPr lang="en-US" sz="2400" dirty="0">
              <a:solidFill>
                <a:schemeClr val="tx2"/>
              </a:solidFill>
            </a:endParaRPr>
          </a:p>
          <a:p>
            <a:pPr lvl="1">
              <a:buFont typeface="Wingdings" panose="05000000000000000000" pitchFamily="2" charset="2"/>
              <a:buChar char="q"/>
            </a:pPr>
            <a:r>
              <a:rPr lang="en-US" sz="2400" dirty="0">
                <a:solidFill>
                  <a:schemeClr val="tx2"/>
                </a:solidFill>
              </a:rPr>
              <a:t>They don’t have time to verify the news articles.</a:t>
            </a:r>
            <a:endParaRPr lang="en-US" sz="2400" dirty="0">
              <a:solidFill>
                <a:schemeClr val="tx2"/>
              </a:solidFill>
            </a:endParaRPr>
          </a:p>
          <a:p>
            <a:r>
              <a:rPr lang="en-US" dirty="0">
                <a:solidFill>
                  <a:schemeClr val="tx2"/>
                </a:solidFill>
              </a:rPr>
              <a:t>Gain points</a:t>
            </a:r>
            <a:endParaRPr lang="en-US" dirty="0">
              <a:solidFill>
                <a:schemeClr val="tx2"/>
              </a:solidFill>
            </a:endParaRPr>
          </a:p>
          <a:p>
            <a:pPr lvl="1">
              <a:buFont typeface="Wingdings" panose="05000000000000000000" pitchFamily="2" charset="2"/>
              <a:buChar char="q"/>
            </a:pPr>
            <a:r>
              <a:rPr lang="en-US" sz="2400" dirty="0"/>
              <a:t>This platform can get clarification to them.</a:t>
            </a:r>
            <a:endParaRPr lang="en-US" sz="2400" dirty="0"/>
          </a:p>
          <a:p>
            <a:pPr lvl="1">
              <a:buFont typeface="Wingdings" panose="05000000000000000000" pitchFamily="2" charset="2"/>
              <a:buChar char="q"/>
            </a:pPr>
            <a:r>
              <a:rPr lang="en-US" sz="2400" dirty="0"/>
              <a:t>It will cut off the time spent on reaching out to somebody else.</a:t>
            </a:r>
            <a:endParaRPr lang="en-US" sz="2400" dirty="0"/>
          </a:p>
          <a:p>
            <a:pPr lvl="1">
              <a:buFont typeface="Wingdings" panose="05000000000000000000" pitchFamily="2" charset="2"/>
              <a:buChar char="q"/>
            </a:pPr>
            <a:r>
              <a:rPr lang="en-US" sz="2400" dirty="0"/>
              <a:t>Real information is always worthy.</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Experience Cycle</a:t>
            </a:r>
            <a:endParaRPr lang="en-US" dirty="0"/>
          </a:p>
        </p:txBody>
      </p:sp>
      <p:grpSp>
        <p:nvGrpSpPr>
          <p:cNvPr id="5" name="Group 4"/>
          <p:cNvGrpSpPr/>
          <p:nvPr/>
        </p:nvGrpSpPr>
        <p:grpSpPr>
          <a:xfrm>
            <a:off x="2939612" y="1530172"/>
            <a:ext cx="6309600" cy="4607222"/>
            <a:chOff x="2939612" y="1564296"/>
            <a:chExt cx="6309600" cy="4607222"/>
          </a:xfrm>
        </p:grpSpPr>
        <p:sp>
          <p:nvSpPr>
            <p:cNvPr id="6" name="Arrow: Circular 5"/>
            <p:cNvSpPr/>
            <p:nvPr/>
          </p:nvSpPr>
          <p:spPr>
            <a:xfrm>
              <a:off x="3954866" y="1564296"/>
              <a:ext cx="4279093" cy="4279093"/>
            </a:xfrm>
            <a:prstGeom prst="circularArrow">
              <a:avLst>
                <a:gd name="adj1" fmla="val 5689"/>
                <a:gd name="adj2" fmla="val 340510"/>
                <a:gd name="adj3" fmla="val 12332133"/>
                <a:gd name="adj4" fmla="val 18334199"/>
                <a:gd name="adj5" fmla="val 5908"/>
              </a:avLst>
            </a:prstGeom>
          </p:spPr>
          <p:style>
            <a:lnRef idx="3">
              <a:schemeClr val="lt1"/>
            </a:lnRef>
            <a:fillRef idx="1">
              <a:schemeClr val="accent2"/>
            </a:fillRef>
            <a:effectRef idx="1">
              <a:schemeClr val="accent2"/>
            </a:effectRef>
            <a:fontRef idx="minor">
              <a:schemeClr val="lt1"/>
            </a:fontRef>
          </p:style>
        </p:sp>
        <p:sp>
          <p:nvSpPr>
            <p:cNvPr id="7" name="Freeform: Shape 6"/>
            <p:cNvSpPr/>
            <p:nvPr/>
          </p:nvSpPr>
          <p:spPr>
            <a:xfrm>
              <a:off x="4561408" y="1829481"/>
              <a:ext cx="3066008" cy="1533004"/>
            </a:xfrm>
            <a:custGeom>
              <a:avLst/>
              <a:gdLst>
                <a:gd name="connsiteX0" fmla="*/ 0 w 3066008"/>
                <a:gd name="connsiteY0" fmla="*/ 255506 h 1533004"/>
                <a:gd name="connsiteX1" fmla="*/ 255506 w 3066008"/>
                <a:gd name="connsiteY1" fmla="*/ 0 h 1533004"/>
                <a:gd name="connsiteX2" fmla="*/ 2810502 w 3066008"/>
                <a:gd name="connsiteY2" fmla="*/ 0 h 1533004"/>
                <a:gd name="connsiteX3" fmla="*/ 3066008 w 3066008"/>
                <a:gd name="connsiteY3" fmla="*/ 255506 h 1533004"/>
                <a:gd name="connsiteX4" fmla="*/ 3066008 w 3066008"/>
                <a:gd name="connsiteY4" fmla="*/ 1277498 h 1533004"/>
                <a:gd name="connsiteX5" fmla="*/ 2810502 w 3066008"/>
                <a:gd name="connsiteY5" fmla="*/ 1533004 h 1533004"/>
                <a:gd name="connsiteX6" fmla="*/ 255506 w 3066008"/>
                <a:gd name="connsiteY6" fmla="*/ 1533004 h 1533004"/>
                <a:gd name="connsiteX7" fmla="*/ 0 w 3066008"/>
                <a:gd name="connsiteY7" fmla="*/ 1277498 h 1533004"/>
                <a:gd name="connsiteX8" fmla="*/ 0 w 3066008"/>
                <a:gd name="connsiteY8" fmla="*/ 255506 h 153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008" h="1533004">
                  <a:moveTo>
                    <a:pt x="0" y="255506"/>
                  </a:moveTo>
                  <a:cubicBezTo>
                    <a:pt x="0" y="114394"/>
                    <a:pt x="114394" y="0"/>
                    <a:pt x="255506" y="0"/>
                  </a:cubicBezTo>
                  <a:lnTo>
                    <a:pt x="2810502" y="0"/>
                  </a:lnTo>
                  <a:cubicBezTo>
                    <a:pt x="2951614" y="0"/>
                    <a:pt x="3066008" y="114394"/>
                    <a:pt x="3066008" y="255506"/>
                  </a:cubicBezTo>
                  <a:lnTo>
                    <a:pt x="3066008" y="1277498"/>
                  </a:lnTo>
                  <a:cubicBezTo>
                    <a:pt x="3066008" y="1418610"/>
                    <a:pt x="2951614" y="1533004"/>
                    <a:pt x="2810502" y="1533004"/>
                  </a:cubicBezTo>
                  <a:lnTo>
                    <a:pt x="255506" y="1533004"/>
                  </a:lnTo>
                  <a:cubicBezTo>
                    <a:pt x="114394" y="1533004"/>
                    <a:pt x="0" y="1418610"/>
                    <a:pt x="0" y="1277498"/>
                  </a:cubicBezTo>
                  <a:lnTo>
                    <a:pt x="0" y="255506"/>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215805" tIns="215805" rIns="215805" bIns="215805" numCol="1" spcCol="1270" anchor="ctr" anchorCtr="0">
              <a:noAutofit/>
            </a:bodyPr>
            <a:lstStyle/>
            <a:p>
              <a:pPr marL="0" lvl="0" indent="0" algn="ctr" defTabSz="1644650">
                <a:lnSpc>
                  <a:spcPct val="90000"/>
                </a:lnSpc>
                <a:spcBef>
                  <a:spcPct val="0"/>
                </a:spcBef>
                <a:spcAft>
                  <a:spcPct val="35000"/>
                </a:spcAft>
                <a:buNone/>
              </a:pPr>
              <a:r>
                <a:rPr lang="en-US" sz="3700" kern="1200" dirty="0"/>
                <a:t>Collecting data widely</a:t>
              </a:r>
              <a:endParaRPr lang="en-US" sz="3700" kern="1200" dirty="0"/>
            </a:p>
          </p:txBody>
        </p:sp>
        <p:sp>
          <p:nvSpPr>
            <p:cNvPr id="8" name="Freeform: Shape 7"/>
            <p:cNvSpPr/>
            <p:nvPr/>
          </p:nvSpPr>
          <p:spPr>
            <a:xfrm>
              <a:off x="6183204" y="4638514"/>
              <a:ext cx="3066008" cy="1533004"/>
            </a:xfrm>
            <a:custGeom>
              <a:avLst/>
              <a:gdLst>
                <a:gd name="connsiteX0" fmla="*/ 0 w 3066008"/>
                <a:gd name="connsiteY0" fmla="*/ 255506 h 1533004"/>
                <a:gd name="connsiteX1" fmla="*/ 255506 w 3066008"/>
                <a:gd name="connsiteY1" fmla="*/ 0 h 1533004"/>
                <a:gd name="connsiteX2" fmla="*/ 2810502 w 3066008"/>
                <a:gd name="connsiteY2" fmla="*/ 0 h 1533004"/>
                <a:gd name="connsiteX3" fmla="*/ 3066008 w 3066008"/>
                <a:gd name="connsiteY3" fmla="*/ 255506 h 1533004"/>
                <a:gd name="connsiteX4" fmla="*/ 3066008 w 3066008"/>
                <a:gd name="connsiteY4" fmla="*/ 1277498 h 1533004"/>
                <a:gd name="connsiteX5" fmla="*/ 2810502 w 3066008"/>
                <a:gd name="connsiteY5" fmla="*/ 1533004 h 1533004"/>
                <a:gd name="connsiteX6" fmla="*/ 255506 w 3066008"/>
                <a:gd name="connsiteY6" fmla="*/ 1533004 h 1533004"/>
                <a:gd name="connsiteX7" fmla="*/ 0 w 3066008"/>
                <a:gd name="connsiteY7" fmla="*/ 1277498 h 1533004"/>
                <a:gd name="connsiteX8" fmla="*/ 0 w 3066008"/>
                <a:gd name="connsiteY8" fmla="*/ 255506 h 153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008" h="1533004">
                  <a:moveTo>
                    <a:pt x="0" y="255506"/>
                  </a:moveTo>
                  <a:cubicBezTo>
                    <a:pt x="0" y="114394"/>
                    <a:pt x="114394" y="0"/>
                    <a:pt x="255506" y="0"/>
                  </a:cubicBezTo>
                  <a:lnTo>
                    <a:pt x="2810502" y="0"/>
                  </a:lnTo>
                  <a:cubicBezTo>
                    <a:pt x="2951614" y="0"/>
                    <a:pt x="3066008" y="114394"/>
                    <a:pt x="3066008" y="255506"/>
                  </a:cubicBezTo>
                  <a:lnTo>
                    <a:pt x="3066008" y="1277498"/>
                  </a:lnTo>
                  <a:cubicBezTo>
                    <a:pt x="3066008" y="1418610"/>
                    <a:pt x="2951614" y="1533004"/>
                    <a:pt x="2810502" y="1533004"/>
                  </a:cubicBezTo>
                  <a:lnTo>
                    <a:pt x="255506" y="1533004"/>
                  </a:lnTo>
                  <a:cubicBezTo>
                    <a:pt x="114394" y="1533004"/>
                    <a:pt x="0" y="1418610"/>
                    <a:pt x="0" y="1277498"/>
                  </a:cubicBezTo>
                  <a:lnTo>
                    <a:pt x="0" y="255506"/>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215805" tIns="215805" rIns="215805" bIns="215805" numCol="1" spcCol="1270" anchor="ctr" anchorCtr="0">
              <a:noAutofit/>
            </a:bodyPr>
            <a:lstStyle/>
            <a:p>
              <a:pPr marL="0" lvl="0" indent="0" algn="ctr" defTabSz="1644650">
                <a:lnSpc>
                  <a:spcPct val="90000"/>
                </a:lnSpc>
                <a:spcBef>
                  <a:spcPct val="0"/>
                </a:spcBef>
                <a:spcAft>
                  <a:spcPct val="35000"/>
                </a:spcAft>
                <a:buNone/>
              </a:pPr>
              <a:r>
                <a:rPr lang="en-US" sz="2400" kern="1200" dirty="0"/>
                <a:t>Running Machine Learning algorithms</a:t>
              </a:r>
              <a:endParaRPr lang="en-US" sz="2400" kern="1200" dirty="0"/>
            </a:p>
          </p:txBody>
        </p:sp>
        <p:sp>
          <p:nvSpPr>
            <p:cNvPr id="9" name="Freeform: Shape 8"/>
            <p:cNvSpPr/>
            <p:nvPr/>
          </p:nvSpPr>
          <p:spPr>
            <a:xfrm>
              <a:off x="2939612" y="4638514"/>
              <a:ext cx="3066008" cy="1533004"/>
            </a:xfrm>
            <a:custGeom>
              <a:avLst/>
              <a:gdLst>
                <a:gd name="connsiteX0" fmla="*/ 0 w 3066008"/>
                <a:gd name="connsiteY0" fmla="*/ 255506 h 1533004"/>
                <a:gd name="connsiteX1" fmla="*/ 255506 w 3066008"/>
                <a:gd name="connsiteY1" fmla="*/ 0 h 1533004"/>
                <a:gd name="connsiteX2" fmla="*/ 2810502 w 3066008"/>
                <a:gd name="connsiteY2" fmla="*/ 0 h 1533004"/>
                <a:gd name="connsiteX3" fmla="*/ 3066008 w 3066008"/>
                <a:gd name="connsiteY3" fmla="*/ 255506 h 1533004"/>
                <a:gd name="connsiteX4" fmla="*/ 3066008 w 3066008"/>
                <a:gd name="connsiteY4" fmla="*/ 1277498 h 1533004"/>
                <a:gd name="connsiteX5" fmla="*/ 2810502 w 3066008"/>
                <a:gd name="connsiteY5" fmla="*/ 1533004 h 1533004"/>
                <a:gd name="connsiteX6" fmla="*/ 255506 w 3066008"/>
                <a:gd name="connsiteY6" fmla="*/ 1533004 h 1533004"/>
                <a:gd name="connsiteX7" fmla="*/ 0 w 3066008"/>
                <a:gd name="connsiteY7" fmla="*/ 1277498 h 1533004"/>
                <a:gd name="connsiteX8" fmla="*/ 0 w 3066008"/>
                <a:gd name="connsiteY8" fmla="*/ 255506 h 153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008" h="1533004">
                  <a:moveTo>
                    <a:pt x="0" y="255506"/>
                  </a:moveTo>
                  <a:cubicBezTo>
                    <a:pt x="0" y="114394"/>
                    <a:pt x="114394" y="0"/>
                    <a:pt x="255506" y="0"/>
                  </a:cubicBezTo>
                  <a:lnTo>
                    <a:pt x="2810502" y="0"/>
                  </a:lnTo>
                  <a:cubicBezTo>
                    <a:pt x="2951614" y="0"/>
                    <a:pt x="3066008" y="114394"/>
                    <a:pt x="3066008" y="255506"/>
                  </a:cubicBezTo>
                  <a:lnTo>
                    <a:pt x="3066008" y="1277498"/>
                  </a:lnTo>
                  <a:cubicBezTo>
                    <a:pt x="3066008" y="1418610"/>
                    <a:pt x="2951614" y="1533004"/>
                    <a:pt x="2810502" y="1533004"/>
                  </a:cubicBezTo>
                  <a:lnTo>
                    <a:pt x="255506" y="1533004"/>
                  </a:lnTo>
                  <a:cubicBezTo>
                    <a:pt x="114394" y="1533004"/>
                    <a:pt x="0" y="1418610"/>
                    <a:pt x="0" y="1277498"/>
                  </a:cubicBezTo>
                  <a:lnTo>
                    <a:pt x="0" y="255506"/>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215805" tIns="215805" rIns="215805" bIns="215805" numCol="1" spcCol="1270" anchor="ctr" anchorCtr="0">
              <a:noAutofit/>
            </a:bodyPr>
            <a:lstStyle/>
            <a:p>
              <a:pPr marL="0" lvl="0" indent="0" algn="ctr" defTabSz="1644650">
                <a:lnSpc>
                  <a:spcPct val="90000"/>
                </a:lnSpc>
                <a:spcBef>
                  <a:spcPct val="0"/>
                </a:spcBef>
                <a:spcAft>
                  <a:spcPct val="35000"/>
                </a:spcAft>
                <a:buNone/>
              </a:pPr>
              <a:r>
                <a:rPr lang="en-US" sz="2400" kern="1200" dirty="0"/>
                <a:t>Providing final verdict if the news is real or fake</a:t>
              </a:r>
              <a:endParaRPr lang="en-US" sz="2400" kern="12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a:t>
            </a:r>
            <a:endParaRPr lang="en-US" dirty="0"/>
          </a:p>
        </p:txBody>
      </p:sp>
      <p:sp>
        <p:nvSpPr>
          <p:cNvPr id="3" name="Content Placeholder 2"/>
          <p:cNvSpPr>
            <a:spLocks noGrp="1"/>
          </p:cNvSpPr>
          <p:nvPr>
            <p:ph idx="1"/>
          </p:nvPr>
        </p:nvSpPr>
        <p:spPr/>
        <p:txBody>
          <a:bodyPr>
            <a:normAutofit/>
          </a:bodyPr>
          <a:lstStyle/>
          <a:p>
            <a:r>
              <a:rPr lang="en-US" dirty="0"/>
              <a:t>After understanding the problems and brainstorming we have discussed about </a:t>
            </a:r>
            <a:endParaRPr lang="en-US" dirty="0"/>
          </a:p>
          <a:p>
            <a:pPr lvl="1">
              <a:buFont typeface="Wingdings" panose="05000000000000000000" pitchFamily="2" charset="2"/>
              <a:buChar char="q"/>
            </a:pPr>
            <a:r>
              <a:rPr lang="en-US" sz="2400" dirty="0"/>
              <a:t>What is it?</a:t>
            </a:r>
            <a:endParaRPr lang="en-US" sz="2400" dirty="0"/>
          </a:p>
          <a:p>
            <a:pPr lvl="1">
              <a:buFont typeface="Wingdings" panose="05000000000000000000" pitchFamily="2" charset="2"/>
              <a:buChar char="q"/>
            </a:pPr>
            <a:r>
              <a:rPr lang="en-US" sz="2400" dirty="0"/>
              <a:t>Who is responsible?</a:t>
            </a:r>
            <a:endParaRPr lang="en-US" sz="2400" dirty="0"/>
          </a:p>
          <a:p>
            <a:pPr lvl="1">
              <a:buFont typeface="Wingdings" panose="05000000000000000000" pitchFamily="2" charset="2"/>
              <a:buChar char="q"/>
            </a:pPr>
            <a:r>
              <a:rPr lang="en-US" sz="2400" dirty="0"/>
              <a:t>What is PR’s role to tackle?</a:t>
            </a:r>
            <a:endParaRPr lang="en-US" sz="2400" dirty="0"/>
          </a:p>
          <a:p>
            <a:pPr lvl="1">
              <a:buFont typeface="Wingdings" panose="05000000000000000000" pitchFamily="2" charset="2"/>
              <a:buChar char="q"/>
            </a:pPr>
            <a:r>
              <a:rPr lang="en-US" sz="2400" dirty="0"/>
              <a:t>Do we trust?</a:t>
            </a:r>
            <a:endParaRPr lang="en-US" sz="2400" dirty="0"/>
          </a:p>
          <a:p>
            <a:r>
              <a:rPr lang="en-US" dirty="0"/>
              <a:t>Finally, came up with a solution to use Machine Learning algorithms to classify real and fake news</a:t>
            </a:r>
            <a:endParaRPr lang="en-US" dirty="0"/>
          </a:p>
          <a:p>
            <a:r>
              <a:rPr lang="en-US" dirty="0"/>
              <a:t>These machine learning algorithms can be run against like minded content</a:t>
            </a:r>
            <a:endParaRPr lang="en-US" dirty="0"/>
          </a:p>
          <a:p>
            <a:pPr marL="365760" lvl="1" indent="0">
              <a:buNone/>
            </a:pPr>
            <a:endParaRPr lang="en-US" sz="2400" dirty="0"/>
          </a:p>
          <a:p>
            <a:pPr lvl="1">
              <a:buFont typeface="Wingdings" panose="05000000000000000000" pitchFamily="2" charset="2"/>
              <a:buChar char="q"/>
            </a:pP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 Method- Mind Map</a:t>
            </a:r>
            <a:endParaRPr lang="en-US" dirty="0"/>
          </a:p>
        </p:txBody>
      </p:sp>
      <p:pic>
        <p:nvPicPr>
          <p:cNvPr id="5" name="Content Placeholder 4"/>
          <p:cNvPicPr>
            <a:picLocks noGrp="1" noChangeAspect="1"/>
          </p:cNvPicPr>
          <p:nvPr>
            <p:ph idx="1"/>
          </p:nvPr>
        </p:nvPicPr>
        <p:blipFill>
          <a:blip r:embed="rId1"/>
          <a:stretch>
            <a:fillRect/>
          </a:stretch>
        </p:blipFill>
        <p:spPr>
          <a:xfrm>
            <a:off x="1917948" y="1772816"/>
            <a:ext cx="8064896" cy="4941182"/>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p:txBody>
          <a:bodyPr>
            <a:normAutofit/>
          </a:bodyPr>
          <a:lstStyle/>
          <a:p>
            <a:r>
              <a:rPr lang="en-US" dirty="0"/>
              <a:t>With the current usage of social media platforms, consumers are creating and sharing more information than ever before, some of which are misleading with no relevance to reality.</a:t>
            </a:r>
            <a:endParaRPr lang="en-US" dirty="0"/>
          </a:p>
          <a:p>
            <a:r>
              <a:rPr lang="en-US" dirty="0"/>
              <a:t> Automated classification of a text article as misinformation or disinformation is a challenging task. </a:t>
            </a:r>
            <a:endParaRPr lang="en-US" dirty="0"/>
          </a:p>
          <a:p>
            <a:r>
              <a:rPr lang="en-US" dirty="0"/>
              <a:t>Even an expert in a particular domain has to explore multiple aspects before giving a verdict on the truthfulness of an article.</a:t>
            </a:r>
            <a:endParaRPr lang="en-US" dirty="0"/>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Prototype</a:t>
            </a:r>
            <a:endParaRPr lang="en-US" dirty="0"/>
          </a:p>
        </p:txBody>
      </p:sp>
      <p:sp>
        <p:nvSpPr>
          <p:cNvPr id="3" name="Content Placeholder 2"/>
          <p:cNvSpPr>
            <a:spLocks noGrp="1"/>
          </p:cNvSpPr>
          <p:nvPr>
            <p:ph idx="1"/>
          </p:nvPr>
        </p:nvSpPr>
        <p:spPr/>
        <p:txBody>
          <a:bodyPr>
            <a:normAutofit/>
          </a:bodyPr>
          <a:lstStyle/>
          <a:p>
            <a:r>
              <a:rPr lang="en-US" dirty="0"/>
              <a:t>The solution gives us if the news is real or fake after running it on five algorithms.</a:t>
            </a:r>
            <a:endParaRPr lang="en-US" dirty="0"/>
          </a:p>
          <a:p>
            <a:r>
              <a:rPr lang="en-US" dirty="0"/>
              <a:t>Algorithms used are</a:t>
            </a:r>
            <a:endParaRPr lang="en-US" dirty="0"/>
          </a:p>
          <a:p>
            <a:pPr lvl="1">
              <a:buFont typeface="Wingdings" panose="05000000000000000000" pitchFamily="2" charset="2"/>
              <a:buChar char="q"/>
            </a:pPr>
            <a:r>
              <a:rPr lang="en-US" sz="2400" dirty="0"/>
              <a:t>Logistic Regression</a:t>
            </a:r>
            <a:endParaRPr lang="en-US" sz="2400" dirty="0"/>
          </a:p>
          <a:p>
            <a:pPr lvl="1">
              <a:buFont typeface="Wingdings" panose="05000000000000000000" pitchFamily="2" charset="2"/>
              <a:buChar char="q"/>
            </a:pPr>
            <a:r>
              <a:rPr lang="en-US" sz="2400" dirty="0"/>
              <a:t>Decision Tree Classifier</a:t>
            </a:r>
            <a:endParaRPr lang="en-US" sz="2400" dirty="0"/>
          </a:p>
          <a:p>
            <a:pPr lvl="1">
              <a:buFont typeface="Wingdings" panose="05000000000000000000" pitchFamily="2" charset="2"/>
              <a:buChar char="q"/>
            </a:pPr>
            <a:r>
              <a:rPr lang="en-US" sz="2400" dirty="0"/>
              <a:t>Gradient Boosting Classifier</a:t>
            </a:r>
            <a:endParaRPr lang="en-US" sz="2400" dirty="0"/>
          </a:p>
          <a:p>
            <a:pPr lvl="1">
              <a:buFont typeface="Wingdings" panose="05000000000000000000" pitchFamily="2" charset="2"/>
              <a:buChar char="q"/>
            </a:pPr>
            <a:r>
              <a:rPr lang="en-US" sz="2400" dirty="0"/>
              <a:t>Random Forest Classifier</a:t>
            </a:r>
            <a:endParaRPr lang="en-US" sz="2400" dirty="0"/>
          </a:p>
          <a:p>
            <a:pPr lvl="1">
              <a:buFont typeface="Wingdings" panose="05000000000000000000" pitchFamily="2" charset="2"/>
              <a:buChar char="q"/>
            </a:pPr>
            <a:r>
              <a:rPr lang="en-US" sz="2400" dirty="0"/>
              <a:t>Linear Super Vector Classifier</a:t>
            </a:r>
            <a:endParaRPr lang="en-US" sz="24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Prototype</a:t>
            </a:r>
            <a:endParaRPr lang="en-US" dirty="0"/>
          </a:p>
        </p:txBody>
      </p:sp>
      <p:sp>
        <p:nvSpPr>
          <p:cNvPr id="3" name="Content Placeholder 2"/>
          <p:cNvSpPr>
            <a:spLocks noGrp="1"/>
          </p:cNvSpPr>
          <p:nvPr>
            <p:ph idx="1"/>
          </p:nvPr>
        </p:nvSpPr>
        <p:spPr/>
        <p:txBody>
          <a:bodyPr>
            <a:normAutofit/>
          </a:bodyPr>
          <a:lstStyle/>
          <a:p>
            <a:r>
              <a:rPr lang="en-US" dirty="0"/>
              <a:t>Colab Notebook: </a:t>
            </a:r>
            <a:r>
              <a:rPr lang="en-US" dirty="0">
                <a:solidFill>
                  <a:srgbClr val="90B365"/>
                </a:solidFill>
                <a:hlinkClick r:id="rId1"/>
              </a:rPr>
              <a:t>https://colab.research.google.com/drive/1RAiWivFbFT0Ouj85l8C7Nbx5PV8VsLkv</a:t>
            </a:r>
            <a:r>
              <a:rPr lang="en-US" dirty="0"/>
              <a:t> </a:t>
            </a:r>
            <a:endParaRPr lang="en-US" dirty="0"/>
          </a:p>
          <a:p>
            <a:r>
              <a:rPr lang="en-US" dirty="0"/>
              <a:t>This can be further improved by developing a website.</a:t>
            </a:r>
            <a:endParaRPr lang="en-US" dirty="0"/>
          </a:p>
          <a:p>
            <a:r>
              <a:rPr lang="en-US" dirty="0"/>
              <a:t>UI can be very helpful to the user by giving the verdict within no time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ake news detection.ipynb - Colaboratory - Google Chrome 2021-02-20 00-35-08_Tri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t="-1923" r="39985" b="17840"/>
          <a:stretch>
            <a:fillRect/>
          </a:stretch>
        </p:blipFill>
        <p:spPr>
          <a:xfrm>
            <a:off x="45740" y="-27384"/>
            <a:ext cx="12188825" cy="6858000"/>
          </a:xfrm>
          <a:prstGeom prst="rect">
            <a:avLst/>
          </a:prstGeom>
          <a:ln w="63500" cap="sq">
            <a:solidFill>
              <a:srgbClr val="FFFFFF"/>
            </a:solidFill>
            <a:prstDash val="solid"/>
            <a:miter lim="800000"/>
            <a:headEnd/>
            <a:tailEnd/>
          </a:ln>
          <a:effectLst/>
          <a:scene3d>
            <a:camera prst="orthographicFront"/>
            <a:lightRig rig="soft" dir="t"/>
          </a:scene3d>
          <a:sp3d contourW="6350">
            <a:contourClr>
              <a:srgbClr val="000000"/>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Win Worth</a:t>
            </a:r>
            <a:endParaRPr lang="en-US" dirty="0"/>
          </a:p>
        </p:txBody>
      </p:sp>
      <p:graphicFrame>
        <p:nvGraphicFramePr>
          <p:cNvPr id="4" name="Content Placeholder 3"/>
          <p:cNvGraphicFramePr>
            <a:graphicFrameLocks noGrp="1"/>
          </p:cNvGraphicFramePr>
          <p:nvPr>
            <p:ph idx="1"/>
          </p:nvPr>
        </p:nvGraphicFramePr>
        <p:xfrm>
          <a:off x="1293813" y="1828800"/>
          <a:ext cx="9601200" cy="4343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Experiences</a:t>
            </a:r>
            <a:endParaRPr lang="en-US" dirty="0"/>
          </a:p>
        </p:txBody>
      </p:sp>
      <p:sp>
        <p:nvSpPr>
          <p:cNvPr id="3" name="Content Placeholder 2"/>
          <p:cNvSpPr>
            <a:spLocks noGrp="1"/>
          </p:cNvSpPr>
          <p:nvPr>
            <p:ph idx="1"/>
          </p:nvPr>
        </p:nvSpPr>
        <p:spPr/>
        <p:txBody>
          <a:bodyPr>
            <a:normAutofit/>
          </a:bodyPr>
          <a:lstStyle/>
          <a:p>
            <a:pPr>
              <a:spcAft>
                <a:spcPts val="800"/>
              </a:spcAft>
              <a:buClr>
                <a:schemeClr val="tx1"/>
              </a:buClr>
              <a:buFont typeface="Wingdings" panose="05000000000000000000" pitchFamily="2" charset="2"/>
              <a:buChar char="q"/>
            </a:pPr>
            <a:r>
              <a:rPr lang="en-US" sz="2400" dirty="0">
                <a:solidFill>
                  <a:schemeClr val="tx2"/>
                </a:solidFill>
              </a:rPr>
              <a:t>Initially we faced problems for associating with teammates.</a:t>
            </a:r>
            <a:endParaRPr lang="en-US" sz="2400" dirty="0">
              <a:solidFill>
                <a:schemeClr val="tx2"/>
              </a:solidFill>
            </a:endParaRPr>
          </a:p>
          <a:p>
            <a:pPr>
              <a:spcAft>
                <a:spcPts val="800"/>
              </a:spcAft>
              <a:buClr>
                <a:schemeClr val="tx1"/>
              </a:buClr>
              <a:buFont typeface="Wingdings" panose="05000000000000000000" pitchFamily="2" charset="2"/>
              <a:buChar char="q"/>
            </a:pPr>
            <a:r>
              <a:rPr lang="en-US" sz="2400" dirty="0">
                <a:solidFill>
                  <a:schemeClr val="tx2"/>
                </a:solidFill>
              </a:rPr>
              <a:t>But gradually, despite of the online curriculum, we were able to contact each other without any inhibitions </a:t>
            </a:r>
            <a:endParaRPr lang="en-US" sz="2400" dirty="0">
              <a:solidFill>
                <a:schemeClr val="tx2"/>
              </a:solidFill>
            </a:endParaRPr>
          </a:p>
          <a:p>
            <a:pPr>
              <a:spcAft>
                <a:spcPts val="800"/>
              </a:spcAft>
              <a:buClr>
                <a:schemeClr val="tx1"/>
              </a:buClr>
              <a:buFont typeface="Wingdings" panose="05000000000000000000" pitchFamily="2" charset="2"/>
              <a:buChar char="q"/>
            </a:pPr>
            <a:r>
              <a:rPr lang="en-US" sz="2400" dirty="0">
                <a:solidFill>
                  <a:schemeClr val="tx2"/>
                </a:solidFill>
              </a:rPr>
              <a:t>We used google meet for discussions on problem selection and the ideation method.</a:t>
            </a:r>
            <a:endParaRPr lang="en-US" sz="2400" dirty="0">
              <a:solidFill>
                <a:schemeClr val="tx2"/>
              </a:solidFill>
            </a:endParaRPr>
          </a:p>
          <a:p>
            <a:pPr>
              <a:spcAft>
                <a:spcPts val="800"/>
              </a:spcAft>
              <a:buClr>
                <a:schemeClr val="tx1"/>
              </a:buClr>
              <a:buFont typeface="Wingdings" panose="05000000000000000000" pitchFamily="2" charset="2"/>
              <a:buChar char="q"/>
            </a:pPr>
            <a:r>
              <a:rPr lang="en-US" sz="2400" dirty="0">
                <a:solidFill>
                  <a:schemeClr val="tx2"/>
                </a:solidFill>
              </a:rPr>
              <a:t>Each of us got involved in every task and finally developed a solution as a result of our teamwork</a:t>
            </a:r>
            <a:endParaRPr lang="en-US" sz="2400" dirty="0">
              <a:solidFill>
                <a:schemeClr val="tx2"/>
              </a:solidFill>
            </a:endParaRPr>
          </a:p>
          <a:p>
            <a:pPr>
              <a:spcAft>
                <a:spcPts val="800"/>
              </a:spcAft>
              <a:buClr>
                <a:schemeClr val="tx1"/>
              </a:buClr>
              <a:buFont typeface="Wingdings" panose="05000000000000000000" pitchFamily="2" charset="2"/>
              <a:buChar char="q"/>
            </a:pPr>
            <a:r>
              <a:rPr lang="en-US" dirty="0">
                <a:solidFill>
                  <a:schemeClr val="tx2"/>
                </a:solidFill>
              </a:rPr>
              <a:t>This experience will be one of its kind for everyone of us.</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6200" y="3013501"/>
            <a:ext cx="3816424" cy="830997"/>
          </a:xfrm>
          <a:prstGeom prst="rect">
            <a:avLst/>
          </a:prstGeom>
          <a:noFill/>
        </p:spPr>
        <p:txBody>
          <a:bodyPr wrap="square" rtlCol="0">
            <a:spAutoFit/>
          </a:bodyPr>
          <a:lstStyle/>
          <a:p>
            <a:r>
              <a:rPr lang="en-US" sz="4800" dirty="0">
                <a:latin typeface="Copperplate Gothic Bold" panose="020E0705020206020404" pitchFamily="34" charset="0"/>
              </a:rPr>
              <a:t>Thank you</a:t>
            </a:r>
            <a:endParaRPr lang="en-US" sz="4800" dirty="0">
              <a:latin typeface="Copperplate Gothic Bold" panose="020E07050202060204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p:txBody>
          <a:bodyPr/>
          <a:lstStyle/>
          <a:p>
            <a:r>
              <a:rPr lang="en-US" dirty="0"/>
              <a:t>We got empathized with the customers and are also in person affected by this which made our work easy to an extent</a:t>
            </a:r>
            <a:endParaRPr lang="en-US" dirty="0"/>
          </a:p>
          <a:p>
            <a:r>
              <a:rPr lang="en-US" dirty="0"/>
              <a:t>In this work, we propose to use machine learning ensemble approach for automated classification of news articles.</a:t>
            </a:r>
            <a:endParaRPr lang="en-US" dirty="0"/>
          </a:p>
          <a:p>
            <a:r>
              <a:rPr lang="en-US" dirty="0"/>
              <a:t> Our study explores different textual properties that can be used to distinguish fake contents from real</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Text Placeholder 2"/>
          <p:cNvSpPr>
            <a:spLocks noGrp="1"/>
          </p:cNvSpPr>
          <p:nvPr>
            <p:ph type="body" sz="half" idx="2"/>
          </p:nvPr>
        </p:nvSpPr>
        <p:spPr/>
        <p:txBody>
          <a:bodyPr/>
          <a:lstStyle/>
          <a:p>
            <a:endParaRPr lang="en-US"/>
          </a:p>
        </p:txBody>
      </p:sp>
      <p:pic>
        <p:nvPicPr>
          <p:cNvPr id="5" name="Picture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678588" y="908720"/>
            <a:ext cx="2653639" cy="5486400"/>
          </a:xfrm>
          <a:prstGeom prst="rect">
            <a:avLst/>
          </a:prstGeom>
        </p:spPr>
      </p:pic>
      <p:pic>
        <p:nvPicPr>
          <p:cNvPr id="8" name="Picture 7"/>
          <p:cNvPicPr>
            <a:picLocks noChangeAspect="1"/>
          </p:cNvPicPr>
          <p:nvPr/>
        </p:nvPicPr>
        <p:blipFill>
          <a:blip r:embed="rId2"/>
          <a:stretch>
            <a:fillRect/>
          </a:stretch>
        </p:blipFill>
        <p:spPr>
          <a:xfrm>
            <a:off x="5590356" y="188640"/>
            <a:ext cx="2007830" cy="808477"/>
          </a:xfrm>
          <a:prstGeom prst="rect">
            <a:avLst/>
          </a:prstGeom>
        </p:spPr>
      </p:pic>
      <p:pic>
        <p:nvPicPr>
          <p:cNvPr id="11" name="Picture 10"/>
          <p:cNvPicPr>
            <a:picLocks noChangeAspect="1"/>
          </p:cNvPicPr>
          <p:nvPr/>
        </p:nvPicPr>
        <p:blipFill>
          <a:blip r:embed="rId3"/>
          <a:stretch>
            <a:fillRect/>
          </a:stretch>
        </p:blipFill>
        <p:spPr>
          <a:xfrm>
            <a:off x="5590356" y="4945405"/>
            <a:ext cx="2007830" cy="808477"/>
          </a:xfrm>
          <a:prstGeom prst="rect">
            <a:avLst/>
          </a:prstGeom>
        </p:spPr>
      </p:pic>
      <p:pic>
        <p:nvPicPr>
          <p:cNvPr id="13" name="Picture 12"/>
          <p:cNvPicPr>
            <a:picLocks noChangeAspect="1"/>
          </p:cNvPicPr>
          <p:nvPr/>
        </p:nvPicPr>
        <p:blipFill>
          <a:blip r:embed="rId4"/>
          <a:stretch>
            <a:fillRect/>
          </a:stretch>
        </p:blipFill>
        <p:spPr>
          <a:xfrm>
            <a:off x="10332227" y="613380"/>
            <a:ext cx="1855775" cy="767473"/>
          </a:xfrm>
          <a:prstGeom prst="rect">
            <a:avLst/>
          </a:prstGeom>
        </p:spPr>
      </p:pic>
      <p:pic>
        <p:nvPicPr>
          <p:cNvPr id="15" name="Picture 14"/>
          <p:cNvPicPr>
            <a:picLocks noChangeAspect="1"/>
          </p:cNvPicPr>
          <p:nvPr/>
        </p:nvPicPr>
        <p:blipFill>
          <a:blip r:embed="rId5"/>
          <a:stretch>
            <a:fillRect/>
          </a:stretch>
        </p:blipFill>
        <p:spPr>
          <a:xfrm>
            <a:off x="10253742" y="5355985"/>
            <a:ext cx="1935083" cy="7674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Empathy</a:t>
            </a:r>
            <a:endParaRPr lang="en-IN" dirty="0"/>
          </a:p>
        </p:txBody>
      </p:sp>
      <p:sp>
        <p:nvSpPr>
          <p:cNvPr id="3" name="Content Placeholder 2"/>
          <p:cNvSpPr>
            <a:spLocks noGrp="1"/>
          </p:cNvSpPr>
          <p:nvPr>
            <p:ph idx="1"/>
          </p:nvPr>
        </p:nvSpPr>
        <p:spPr/>
        <p:txBody>
          <a:bodyPr>
            <a:noAutofit/>
          </a:bodyPr>
          <a:lstStyle/>
          <a:p>
            <a:r>
              <a:rPr lang="en-US" dirty="0"/>
              <a:t>Fake news and disinformation can covertly modify the behavior of individuals</a:t>
            </a:r>
            <a:r>
              <a:rPr lang="en-US" altLang="en-US" dirty="0"/>
              <a:t>. </a:t>
            </a:r>
            <a:r>
              <a:rPr lang="en-US" dirty="0"/>
              <a:t>It can do this by manipulating implicit attitudes and emotions</a:t>
            </a:r>
            <a:r>
              <a:rPr lang="en-US" altLang="en-US" dirty="0"/>
              <a:t>.</a:t>
            </a:r>
            <a:endParaRPr lang="en-US" dirty="0"/>
          </a:p>
          <a:p>
            <a:r>
              <a:rPr lang="en-US" dirty="0"/>
              <a:t>Current mitigation methods do not prevent behavior modification. It is urgent to address this threat to democracy and individual autonomy</a:t>
            </a:r>
            <a:r>
              <a:rPr lang="en-US" altLang="en-US" dirty="0"/>
              <a:t>.</a:t>
            </a:r>
            <a:endParaRPr lang="en-US" altLang="en-US" dirty="0"/>
          </a:p>
          <a:p>
            <a:r>
              <a:rPr lang="en-US" altLang="en-US" dirty="0">
                <a:sym typeface="+mn-ea"/>
              </a:rPr>
              <a:t>T</a:t>
            </a:r>
            <a:r>
              <a:rPr lang="en-US" dirty="0">
                <a:sym typeface="+mn-ea"/>
              </a:rPr>
              <a:t>he fact that if a lie is repeated enough times, you’ll begin to believe it’s true.</a:t>
            </a:r>
            <a:endParaRPr lang="en-US" dirty="0"/>
          </a:p>
          <a:p>
            <a:r>
              <a:rPr lang="en-US" altLang="en-US" dirty="0">
                <a:sym typeface="+mn-ea"/>
              </a:rPr>
              <a:t>T</a:t>
            </a:r>
            <a:r>
              <a:rPr lang="en-US" dirty="0">
                <a:sym typeface="+mn-ea"/>
              </a:rPr>
              <a:t>hough people’s initial belief in false information can be difficult to change</a:t>
            </a:r>
            <a:r>
              <a:rPr lang="en-US" altLang="en-US" dirty="0">
                <a:sym typeface="+mn-ea"/>
              </a:rPr>
              <a:t>, some evidence suggests that warnings about false information </a:t>
            </a:r>
            <a:r>
              <a:rPr lang="en-US" dirty="0">
                <a:sym typeface="+mn-ea"/>
              </a:rPr>
              <a:t>can reduce belief in false claims or prevent the uptake of misinformation.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9244"/>
          <a:stretch>
            <a:fillRect/>
          </a:stretch>
        </p:blipFill>
        <p:spPr bwMode="auto">
          <a:xfrm>
            <a:off x="1809935" y="512675"/>
            <a:ext cx="8568953" cy="5832650"/>
          </a:xfrm>
          <a:prstGeom prst="rect">
            <a:avLst/>
          </a:prstGeom>
          <a:solidFill>
            <a:srgbClr val="C9DAF8"/>
          </a:solidFill>
        </p:spPr>
      </p:pic>
      <p:sp>
        <p:nvSpPr>
          <p:cNvPr id="3" name="TextBox 2"/>
          <p:cNvSpPr txBox="1"/>
          <p:nvPr/>
        </p:nvSpPr>
        <p:spPr>
          <a:xfrm>
            <a:off x="1989956" y="1124744"/>
            <a:ext cx="2016224" cy="1477328"/>
          </a:xfrm>
          <a:prstGeom prst="rect">
            <a:avLst/>
          </a:prstGeom>
          <a:solidFill>
            <a:srgbClr val="C9DAF8"/>
          </a:solidFill>
        </p:spPr>
        <p:txBody>
          <a:bodyPr wrap="square" rtlCol="0">
            <a:spAutoFit/>
          </a:bodyPr>
          <a:lstStyle/>
          <a:p>
            <a:pPr marL="285750" indent="-285750">
              <a:buFont typeface="Arial" panose="020B0604020202020204" pitchFamily="34" charset="0"/>
              <a:buChar char="•"/>
            </a:pPr>
            <a:r>
              <a:rPr lang="en-US" dirty="0">
                <a:solidFill>
                  <a:schemeClr val="bg1"/>
                </a:solidFill>
                <a:latin typeface="High Tower Text" panose="02040502050506030303" pitchFamily="18" charset="0"/>
              </a:rPr>
              <a:t>There is a lot of misinformation in social media</a:t>
            </a:r>
            <a:endParaRPr lang="en-US" dirty="0">
              <a:solidFill>
                <a:schemeClr val="bg1"/>
              </a:solidFill>
              <a:latin typeface="High Tower Text" panose="02040502050506030303" pitchFamily="18" charset="0"/>
            </a:endParaRPr>
          </a:p>
          <a:p>
            <a:pPr marL="285750" indent="-285750">
              <a:buFont typeface="Arial" panose="020B0604020202020204" pitchFamily="34" charset="0"/>
              <a:buChar char="•"/>
            </a:pPr>
            <a:r>
              <a:rPr lang="en-US" dirty="0">
                <a:solidFill>
                  <a:schemeClr val="bg1"/>
                </a:solidFill>
                <a:latin typeface="High Tower Text" panose="02040502050506030303" pitchFamily="18" charset="0"/>
              </a:rPr>
              <a:t>But, It is beneficial too. </a:t>
            </a:r>
            <a:endParaRPr lang="en-US" dirty="0">
              <a:solidFill>
                <a:schemeClr val="bg1"/>
              </a:solidFill>
              <a:latin typeface="High Tower Text" panose="02040502050506030303" pitchFamily="18" charset="0"/>
            </a:endParaRPr>
          </a:p>
        </p:txBody>
      </p:sp>
      <p:sp>
        <p:nvSpPr>
          <p:cNvPr id="4" name="TextBox 3"/>
          <p:cNvSpPr txBox="1"/>
          <p:nvPr/>
        </p:nvSpPr>
        <p:spPr>
          <a:xfrm>
            <a:off x="8398668" y="1124744"/>
            <a:ext cx="1656184" cy="1200329"/>
          </a:xfrm>
          <a:prstGeom prst="rect">
            <a:avLst/>
          </a:prstGeom>
          <a:solidFill>
            <a:srgbClr val="E6B8AF"/>
          </a:solidFill>
        </p:spPr>
        <p:txBody>
          <a:bodyPr wrap="square" rtlCol="0">
            <a:spAutoFit/>
          </a:bodyPr>
          <a:lstStyle/>
          <a:p>
            <a:pPr marL="285750" indent="-285750">
              <a:buFont typeface="Arial" panose="020B0604020202020204" pitchFamily="34" charset="0"/>
              <a:buChar char="•"/>
            </a:pPr>
            <a:r>
              <a:rPr lang="en-US" dirty="0">
                <a:solidFill>
                  <a:schemeClr val="bg1"/>
                </a:solidFill>
                <a:latin typeface="High Tower Text" panose="02040502050506030303" pitchFamily="18" charset="0"/>
              </a:rPr>
              <a:t>How to find if the news is real or fake</a:t>
            </a:r>
            <a:endParaRPr lang="en-US" dirty="0">
              <a:solidFill>
                <a:schemeClr val="bg1"/>
              </a:solidFill>
              <a:latin typeface="High Tower Text" panose="02040502050506030303" pitchFamily="18" charset="0"/>
            </a:endParaRPr>
          </a:p>
        </p:txBody>
      </p:sp>
      <p:sp>
        <p:nvSpPr>
          <p:cNvPr id="5" name="TextBox 4"/>
          <p:cNvSpPr txBox="1"/>
          <p:nvPr/>
        </p:nvSpPr>
        <p:spPr>
          <a:xfrm>
            <a:off x="1989957" y="4149080"/>
            <a:ext cx="1944216" cy="1200329"/>
          </a:xfrm>
          <a:prstGeom prst="rect">
            <a:avLst/>
          </a:prstGeom>
          <a:solidFill>
            <a:srgbClr val="D9EAD3"/>
          </a:solidFill>
        </p:spPr>
        <p:txBody>
          <a:bodyPr wrap="square" rtlCol="0">
            <a:spAutoFit/>
          </a:bodyPr>
          <a:lstStyle/>
          <a:p>
            <a:pPr marL="285750" indent="-285750">
              <a:buFont typeface="Arial" panose="020B0604020202020204" pitchFamily="34" charset="0"/>
              <a:buChar char="•"/>
            </a:pPr>
            <a:r>
              <a:rPr lang="en-US" dirty="0">
                <a:solidFill>
                  <a:schemeClr val="bg1"/>
                </a:solidFill>
                <a:latin typeface="High Tower Text" panose="02040502050506030303" pitchFamily="18" charset="0"/>
              </a:rPr>
              <a:t>Just, ignore those thoughts </a:t>
            </a:r>
            <a:endParaRPr lang="en-US" dirty="0">
              <a:solidFill>
                <a:schemeClr val="bg1"/>
              </a:solidFill>
              <a:latin typeface="High Tower Text" panose="02040502050506030303" pitchFamily="18" charset="0"/>
            </a:endParaRPr>
          </a:p>
          <a:p>
            <a:pPr marL="285750" indent="-285750">
              <a:buFont typeface="Arial" panose="020B0604020202020204" pitchFamily="34" charset="0"/>
              <a:buChar char="•"/>
            </a:pPr>
            <a:r>
              <a:rPr lang="en-US" dirty="0">
                <a:solidFill>
                  <a:schemeClr val="bg1"/>
                </a:solidFill>
                <a:latin typeface="High Tower Text" panose="02040502050506030303" pitchFamily="18" charset="0"/>
              </a:rPr>
              <a:t>Try to reach out somebody</a:t>
            </a:r>
            <a:endParaRPr lang="en-US" dirty="0">
              <a:solidFill>
                <a:schemeClr val="bg1"/>
              </a:solidFill>
              <a:latin typeface="High Tower Text" panose="02040502050506030303" pitchFamily="18" charset="0"/>
            </a:endParaRPr>
          </a:p>
        </p:txBody>
      </p:sp>
      <p:sp>
        <p:nvSpPr>
          <p:cNvPr id="6" name="TextBox 5"/>
          <p:cNvSpPr txBox="1"/>
          <p:nvPr/>
        </p:nvSpPr>
        <p:spPr>
          <a:xfrm>
            <a:off x="8542684" y="4149080"/>
            <a:ext cx="1512168" cy="923330"/>
          </a:xfrm>
          <a:prstGeom prst="rect">
            <a:avLst/>
          </a:prstGeom>
          <a:solidFill>
            <a:srgbClr val="FFF2CC"/>
          </a:solidFill>
        </p:spPr>
        <p:txBody>
          <a:bodyPr wrap="square" rtlCol="0">
            <a:spAutoFit/>
          </a:bodyPr>
          <a:lstStyle/>
          <a:p>
            <a:pPr marL="285750" indent="-285750">
              <a:buFont typeface="Arial" panose="020B0604020202020204" pitchFamily="34" charset="0"/>
              <a:buChar char="•"/>
            </a:pPr>
            <a:r>
              <a:rPr lang="en-US" dirty="0">
                <a:solidFill>
                  <a:schemeClr val="bg1"/>
                </a:solidFill>
                <a:latin typeface="High Tower Text" panose="02040502050506030303" pitchFamily="18" charset="0"/>
              </a:rPr>
              <a:t>Worried</a:t>
            </a:r>
            <a:endParaRPr lang="en-US" dirty="0">
              <a:solidFill>
                <a:schemeClr val="bg1"/>
              </a:solidFill>
              <a:latin typeface="High Tower Text" panose="02040502050506030303" pitchFamily="18" charset="0"/>
            </a:endParaRPr>
          </a:p>
          <a:p>
            <a:pPr marL="285750" indent="-285750">
              <a:buFont typeface="Arial" panose="020B0604020202020204" pitchFamily="34" charset="0"/>
              <a:buChar char="•"/>
            </a:pPr>
            <a:r>
              <a:rPr lang="en-US" dirty="0">
                <a:solidFill>
                  <a:schemeClr val="bg1"/>
                </a:solidFill>
                <a:latin typeface="High Tower Text" panose="02040502050506030303" pitchFamily="18" charset="0"/>
              </a:rPr>
              <a:t>Distressed</a:t>
            </a:r>
            <a:endParaRPr lang="en-US" dirty="0">
              <a:solidFill>
                <a:schemeClr val="bg1"/>
              </a:solidFill>
              <a:latin typeface="High Tower Text" panose="02040502050506030303" pitchFamily="18" charset="0"/>
            </a:endParaRPr>
          </a:p>
          <a:p>
            <a:pPr marL="285750" indent="-285750">
              <a:buFont typeface="Arial" panose="020B0604020202020204" pitchFamily="34" charset="0"/>
              <a:buChar char="•"/>
            </a:pPr>
            <a:r>
              <a:rPr lang="en-US" dirty="0">
                <a:solidFill>
                  <a:schemeClr val="bg1"/>
                </a:solidFill>
                <a:latin typeface="High Tower Text" panose="02040502050506030303" pitchFamily="18" charset="0"/>
              </a:rPr>
              <a:t>Confused</a:t>
            </a:r>
            <a:endParaRPr lang="en-US" dirty="0">
              <a:solidFill>
                <a:schemeClr val="bg1"/>
              </a:solidFill>
              <a:latin typeface="High Tower Text" panose="02040502050506030303"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sp>
        <p:nvSpPr>
          <p:cNvPr id="3" name="Content Placeholder 2"/>
          <p:cNvSpPr>
            <a:spLocks noGrp="1"/>
          </p:cNvSpPr>
          <p:nvPr>
            <p:ph idx="1"/>
          </p:nvPr>
        </p:nvSpPr>
        <p:spPr/>
        <p:txBody>
          <a:bodyPr>
            <a:noAutofit/>
          </a:bodyPr>
          <a:lstStyle/>
          <a:p>
            <a:r>
              <a:rPr lang="en-US" dirty="0"/>
              <a:t>Purposely misleading a story is ‘fake news’. Now a days fake news is a major problem in the society.</a:t>
            </a:r>
            <a:endParaRPr lang="en-US" dirty="0"/>
          </a:p>
          <a:p>
            <a:r>
              <a:rPr lang="en-US" dirty="0"/>
              <a:t>People started loosing faith in news on social media. As most of our lives are spent interacting online through social media platforms ,more and more people tend to seek news from social media rather than news organizations or news papers and further it is easy to share and discuss the news with friends or other readers on social media.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US" dirty="0"/>
          </a:p>
        </p:txBody>
      </p:sp>
      <p:pic>
        <p:nvPicPr>
          <p:cNvPr id="1026" name="Picture 2" descr="Forms response chart. Question title: Do you take any measures to verify the news you consume?. Number of responses: 38 responses."/>
          <p:cNvPicPr>
            <a:picLocks noGrp="1" noChangeAspect="1" noChangeArrowheads="1"/>
          </p:cNvPicPr>
          <p:nvPr>
            <p:ph sz="half" idx="1"/>
          </p:nvPr>
        </p:nvPicPr>
        <p:blipFill>
          <a:blip r:embed="rId1" cstate="print">
            <a:extLst>
              <a:ext uri="{28A0092B-C50C-407E-A947-70E740481C1C}">
                <a14:useLocalDpi xmlns:a14="http://schemas.microsoft.com/office/drawing/2010/main" val="0"/>
              </a:ext>
            </a:extLst>
          </a:blip>
          <a:srcRect/>
          <a:stretch>
            <a:fillRect/>
          </a:stretch>
        </p:blipFill>
        <p:spPr bwMode="auto">
          <a:xfrm>
            <a:off x="1283343" y="2056786"/>
            <a:ext cx="46482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Do you think that it is important to fight &quot;fake news&quot;?. Number of responses: 38 responses."/>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57282" y="2056786"/>
            <a:ext cx="46482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Do you think that on the internet and/or social media the chances for people to fall for &quot;fake news&quot; are higher?. Number of responses: 38 respons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2124" y="4149080"/>
            <a:ext cx="4584576"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endParaRPr lang="en-US"/>
          </a:p>
        </p:txBody>
      </p:sp>
      <p:sp>
        <p:nvSpPr>
          <p:cNvPr id="3" name="Content Placeholder 2"/>
          <p:cNvSpPr>
            <a:spLocks noGrp="1"/>
          </p:cNvSpPr>
          <p:nvPr>
            <p:ph idx="1"/>
          </p:nvPr>
        </p:nvSpPr>
        <p:spPr/>
        <p:txBody>
          <a:bodyPr>
            <a:noAutofit/>
          </a:bodyPr>
          <a:lstStyle/>
          <a:p>
            <a:r>
              <a:rPr lang="en-US" dirty="0"/>
              <a:t>Though there are many advantages provided by social media the quality of news on social media is lower when compared to traditional news organization.</a:t>
            </a:r>
            <a:endParaRPr lang="en-US" dirty="0"/>
          </a:p>
          <a:p>
            <a:r>
              <a:rPr lang="en-US" dirty="0"/>
              <a:t>The extensively spread of fake news can have a serious negative impact on individual and society</a:t>
            </a:r>
            <a:endParaRPr lang="en-US" dirty="0"/>
          </a:p>
          <a:p>
            <a:r>
              <a:rPr lang="en-US" dirty="0"/>
              <a:t>After analyzing the survey results we understand that the people are concerned and worried by fake news but are really not trying to verify whether the news is real or fake.</a:t>
            </a:r>
            <a:endParaRPr lang="en-US" dirty="0"/>
          </a:p>
          <a:p>
            <a:r>
              <a:rPr lang="en-US" dirty="0"/>
              <a:t>And most of them believed that it is social media which is playing a key role in this phenomena</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Woodgrain nature presentation (widescreen)</Template>
  <TotalTime>0</TotalTime>
  <Words>6000</Words>
  <Application>WPS Presentation</Application>
  <PresentationFormat>Custom</PresentationFormat>
  <Paragraphs>151</Paragraphs>
  <Slides>25</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SimSun</vt:lpstr>
      <vt:lpstr>Wingdings</vt:lpstr>
      <vt:lpstr>Century</vt:lpstr>
      <vt:lpstr>High Tower Text</vt:lpstr>
      <vt:lpstr>Microsoft YaHei</vt:lpstr>
      <vt:lpstr>Arial Unicode MS</vt:lpstr>
      <vt:lpstr>Times New Roman</vt:lpstr>
      <vt:lpstr>Copperplate Gothic Bold</vt:lpstr>
      <vt:lpstr>Woodgrain 16x9</vt:lpstr>
      <vt:lpstr>Fake News Detection</vt:lpstr>
      <vt:lpstr>Problem Statement</vt:lpstr>
      <vt:lpstr>Problem Statement</vt:lpstr>
      <vt:lpstr>Example</vt:lpstr>
      <vt:lpstr>Empathy</vt:lpstr>
      <vt:lpstr>PowerPoint 演示文稿</vt:lpstr>
      <vt:lpstr>Motivation</vt:lpstr>
      <vt:lpstr>Motivation</vt:lpstr>
      <vt:lpstr>Motivation</vt:lpstr>
      <vt:lpstr> Defining Insights</vt:lpstr>
      <vt:lpstr>Defining Insights</vt:lpstr>
      <vt:lpstr>Research</vt:lpstr>
      <vt:lpstr>Research</vt:lpstr>
      <vt:lpstr>USER PERSONA</vt:lpstr>
      <vt:lpstr>USER PERSONA</vt:lpstr>
      <vt:lpstr>Service Experience Cycle</vt:lpstr>
      <vt:lpstr>Service Experience Cycle</vt:lpstr>
      <vt:lpstr>Ideation</vt:lpstr>
      <vt:lpstr>Ideation Method- Mind Map</vt:lpstr>
      <vt:lpstr>Solution Prototype</vt:lpstr>
      <vt:lpstr>Solution Prototype</vt:lpstr>
      <vt:lpstr>PowerPoint 演示文稿</vt:lpstr>
      <vt:lpstr>Real Win Worth</vt:lpstr>
      <vt:lpstr>Team Experiences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18-737-004_BAWGI ADVITHA</dc:creator>
  <cp:lastModifiedBy>HP</cp:lastModifiedBy>
  <cp:revision>34</cp:revision>
  <dcterms:created xsi:type="dcterms:W3CDTF">2021-02-04T11:49:00Z</dcterms:created>
  <dcterms:modified xsi:type="dcterms:W3CDTF">2021-06-12T09:41:46Z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1033-11.2.0.10152</vt:lpwstr>
  </property>
</Properties>
</file>